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76" r:id="rId4"/>
    <p:sldId id="295" r:id="rId5"/>
    <p:sldId id="273" r:id="rId6"/>
    <p:sldId id="290" r:id="rId7"/>
    <p:sldId id="278" r:id="rId8"/>
    <p:sldId id="293" r:id="rId9"/>
    <p:sldId id="294" r:id="rId10"/>
    <p:sldId id="272" r:id="rId11"/>
    <p:sldId id="292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Hul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udukan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2FE8-8642-421F-B932-AB97FA5AA4BA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Dudukan K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udukan Nomor Salindi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36312-8A8C-4CC2-A21B-6C8AFE662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01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Hul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uduk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D484-01C2-435E-9621-981A20B43C61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Dudukan Gambar Salindi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Dudukan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7DA46-4D33-4746-858D-E0EF13A4D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385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9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6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5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62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54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8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india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DC47-D0AB-4EF8-A3D1-12DD8D4A26B6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EE0C-F92B-4E3F-A095-F8490FE21850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9EA1-2E0E-4BC8-A111-7B20DAD39D67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B6D6-232B-4D63-9FC6-C4966FC0ABC6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ulu Sek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C65D-D9A5-42D9-B3DA-2120D14F6AAF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Is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7E49-BB4A-4762-8F40-5528C0688A8F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udukan Is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udukan Tek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udukan Is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udukan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92F3-A3BF-40E4-9CA2-C411BE54B105}" type="datetime1">
              <a:rPr lang="en-US" smtClean="0"/>
              <a:t>2/10/2019</a:t>
            </a:fld>
            <a:endParaRPr lang="en-US"/>
          </a:p>
        </p:txBody>
      </p:sp>
      <p:sp>
        <p:nvSpPr>
          <p:cNvPr id="8" name="Dudukan Ka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9" name="Dudukan Nomor Salindi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7E-4FBA-42D8-B9B9-43DBFD7D30E5}" type="datetime1">
              <a:rPr lang="en-US" smtClean="0"/>
              <a:t>2/10/2019</a:t>
            </a:fld>
            <a:endParaRPr lang="en-US"/>
          </a:p>
        </p:txBody>
      </p:sp>
      <p:sp>
        <p:nvSpPr>
          <p:cNvPr id="4" name="Dudukan Ka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5" name="Dudukan Nomor Salindi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2F4F-96AC-4AE0-9038-32271947C937}" type="datetime1">
              <a:rPr lang="en-US" smtClean="0"/>
              <a:t>2/10/2019</a:t>
            </a:fld>
            <a:endParaRPr lang="en-US"/>
          </a:p>
        </p:txBody>
      </p:sp>
      <p:sp>
        <p:nvSpPr>
          <p:cNvPr id="3" name="Dudukan Ka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4" name="Dudukan Nomor Salindi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si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ek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01BF-2B28-408D-AFFC-B531C49E86E1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ukisan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Gamba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udukan Tek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A20-26BF-4F9F-AFA5-96C7F2161D33}" type="datetime1">
              <a:rPr lang="en-US" smtClean="0"/>
              <a:t>2/10/2019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537C-3462-443E-87CC-DFE010E58E8D}" type="datetime1">
              <a:rPr lang="en-US" smtClean="0"/>
              <a:t>2/10/2019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5638800" cy="1752599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Kritik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terhadap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Pendekatan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Biomedis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Sebuah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pengantar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5486400" cy="365125"/>
          </a:xfrm>
        </p:spPr>
        <p:txBody>
          <a:bodyPr/>
          <a:lstStyle/>
          <a:p>
            <a:pPr algn="l">
              <a:defRPr/>
            </a:pP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Kesehatan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Mental 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Komunitas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Rizqy Amelia Zein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Pendekatan</a:t>
            </a:r>
            <a:r>
              <a:rPr lang="en-US" sz="4000" b="1" dirty="0"/>
              <a:t> </a:t>
            </a:r>
            <a:r>
              <a:rPr lang="en-US" sz="4000" b="1" dirty="0" err="1"/>
              <a:t>multidisiplin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Sosiologi</a:t>
            </a:r>
            <a:endParaRPr lang="en-US" dirty="0"/>
          </a:p>
          <a:p>
            <a:pPr lvl="1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, </a:t>
            </a:r>
            <a:r>
              <a:rPr lang="en-US" i="1" dirty="0"/>
              <a:t>social disruption, exclusion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labelling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</a:t>
            </a:r>
          </a:p>
          <a:p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psikoterapi</a:t>
            </a:r>
            <a:endParaRPr lang="en-US" dirty="0"/>
          </a:p>
          <a:p>
            <a:pPr lvl="1"/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yang </a:t>
            </a:r>
            <a:r>
              <a:rPr lang="en-US" dirty="0" err="1"/>
              <a:t>mengkaitkan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trauma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distress</a:t>
            </a:r>
            <a:endParaRPr lang="en-US" dirty="0"/>
          </a:p>
          <a:p>
            <a:r>
              <a:rPr lang="en-US" i="1" dirty="0"/>
              <a:t>Social work</a:t>
            </a:r>
          </a:p>
          <a:p>
            <a:pPr lvl="1"/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endParaRPr lang="en-US" dirty="0"/>
          </a:p>
          <a:p>
            <a:r>
              <a:rPr lang="en-US" dirty="0" err="1"/>
              <a:t>Psikiatri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i="1" dirty="0"/>
              <a:t>social ties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simptom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psikosis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8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…cont’d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Transcultural psychiatry</a:t>
            </a:r>
          </a:p>
          <a:p>
            <a:pPr lvl="1"/>
            <a:r>
              <a:rPr lang="en-US" dirty="0" err="1"/>
              <a:t>Menginvestigasi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manifestasi</a:t>
            </a:r>
            <a:r>
              <a:rPr lang="en-US" dirty="0"/>
              <a:t> </a:t>
            </a:r>
            <a:r>
              <a:rPr lang="en-US" i="1" dirty="0"/>
              <a:t>mental distress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berbeda</a:t>
            </a:r>
            <a:endParaRPr lang="en-US" dirty="0"/>
          </a:p>
          <a:p>
            <a:r>
              <a:rPr lang="en-US" i="1" dirty="0"/>
              <a:t>Disability movements</a:t>
            </a:r>
          </a:p>
          <a:p>
            <a:pPr lvl="1"/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i="1" dirty="0"/>
              <a:t>social model of disability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</a:t>
            </a:r>
          </a:p>
          <a:p>
            <a:r>
              <a:rPr lang="en-US" i="1" dirty="0"/>
              <a:t>Recovery movements</a:t>
            </a:r>
          </a:p>
          <a:p>
            <a:pPr lvl="1"/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redefinisi</a:t>
            </a:r>
            <a:r>
              <a:rPr lang="en-US" dirty="0"/>
              <a:t> </a:t>
            </a:r>
            <a:r>
              <a:rPr lang="en-US" b="1" i="1" dirty="0" err="1"/>
              <a:t>pemulihan</a:t>
            </a:r>
            <a:r>
              <a:rPr lang="en-US" b="1" i="1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a socially-valued lifestyle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‘</a:t>
            </a:r>
            <a:r>
              <a:rPr lang="en-US" i="1" dirty="0"/>
              <a:t>symptom free’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2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92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/>
              <a:t>Misi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r>
              <a:rPr lang="en-US" sz="4000" b="1" dirty="0"/>
              <a:t> </a:t>
            </a:r>
            <a:r>
              <a:rPr lang="en-US" sz="4000" b="1" dirty="0" err="1"/>
              <a:t>kesehatan</a:t>
            </a:r>
            <a:r>
              <a:rPr lang="en-US" sz="4000" b="1" dirty="0"/>
              <a:t> mental </a:t>
            </a:r>
            <a:r>
              <a:rPr lang="en-US" sz="4000" b="1" dirty="0" err="1"/>
              <a:t>komunitas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komunitas</a:t>
            </a:r>
            <a:endParaRPr lang="en-US" dirty="0"/>
          </a:p>
          <a:p>
            <a:pPr lvl="1"/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program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prevensi</a:t>
            </a:r>
            <a:endParaRPr lang="en-US" dirty="0"/>
          </a:p>
          <a:p>
            <a:pPr lvl="1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/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‘</a:t>
            </a:r>
            <a:r>
              <a:rPr lang="en-US" dirty="0" err="1"/>
              <a:t>berfungsi</a:t>
            </a:r>
            <a:r>
              <a:rPr lang="en-US" dirty="0"/>
              <a:t>’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/>
              <a:t>‘</a:t>
            </a:r>
            <a:r>
              <a:rPr lang="en-US" dirty="0" err="1"/>
              <a:t>Mengawinkan</a:t>
            </a:r>
            <a:r>
              <a:rPr lang="en-US" dirty="0"/>
              <a:t>’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multidisplin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holistik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</a:t>
            </a:r>
          </a:p>
        </p:txBody>
      </p:sp>
    </p:spTree>
    <p:extLst>
      <p:ext uri="{BB962C8B-B14F-4D97-AF65-F5344CB8AC3E}">
        <p14:creationId xmlns:p14="http://schemas.microsoft.com/office/powerpoint/2010/main" val="210039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Lingkup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r>
              <a:rPr lang="en-US" sz="4000" b="1" dirty="0"/>
              <a:t> </a:t>
            </a:r>
            <a:r>
              <a:rPr lang="en-US" sz="4000" b="1" dirty="0" err="1"/>
              <a:t>mata</a:t>
            </a:r>
            <a:r>
              <a:rPr lang="en-US" sz="4000" b="1" dirty="0"/>
              <a:t> </a:t>
            </a:r>
            <a:r>
              <a:rPr lang="en-US" sz="4000" b="1" dirty="0" err="1"/>
              <a:t>kuliah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masyarakat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sosiopolitik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94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Asesmen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Ujian</a:t>
            </a:r>
            <a:r>
              <a:rPr lang="en-US" dirty="0"/>
              <a:t> Online (UTS)</a:t>
            </a:r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mempresentasikan</a:t>
            </a:r>
            <a:r>
              <a:rPr lang="en-US" dirty="0"/>
              <a:t> (</a:t>
            </a:r>
            <a:r>
              <a:rPr lang="en-US" dirty="0" err="1"/>
              <a:t>pertemuan</a:t>
            </a:r>
            <a:r>
              <a:rPr lang="en-US" dirty="0"/>
              <a:t> 14&amp;15) </a:t>
            </a:r>
            <a:r>
              <a:rPr lang="en-US" i="1" dirty="0"/>
              <a:t>policy brief </a:t>
            </a:r>
            <a:r>
              <a:rPr lang="en-US" dirty="0"/>
              <a:t>yang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di Indonesia</a:t>
            </a:r>
          </a:p>
          <a:p>
            <a:r>
              <a:rPr lang="en-US" dirty="0" err="1"/>
              <a:t>Detailnya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 di RPS</a:t>
            </a:r>
          </a:p>
          <a:p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UTS 30%</a:t>
            </a:r>
          </a:p>
          <a:p>
            <a:pPr lvl="1"/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i="1" dirty="0"/>
              <a:t>policy brief </a:t>
            </a:r>
            <a:r>
              <a:rPr lang="en-US" dirty="0"/>
              <a:t>40%</a:t>
            </a:r>
          </a:p>
          <a:p>
            <a:pPr lvl="1"/>
            <a:r>
              <a:rPr lang="en-US" dirty="0" err="1"/>
              <a:t>Presentasi</a:t>
            </a:r>
            <a:r>
              <a:rPr lang="en-US" dirty="0"/>
              <a:t> 25%</a:t>
            </a:r>
          </a:p>
          <a:p>
            <a:pPr lvl="1"/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partisipan</a:t>
            </a:r>
            <a:r>
              <a:rPr lang="en-US"/>
              <a:t>) 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92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‘The medical model’ (</a:t>
            </a:r>
            <a:r>
              <a:rPr lang="en-US" sz="4000" b="1" dirty="0" err="1"/>
              <a:t>Baltrusaityte</a:t>
            </a:r>
            <a:r>
              <a:rPr lang="en-US" sz="4000" b="1" dirty="0"/>
              <a:t> 2003)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organ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.</a:t>
            </a:r>
          </a:p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diskrit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pasti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sebab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etiologi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>
                <a:sym typeface="Wingdings" panose="05000000000000000000" pitchFamily="2" charset="2"/>
              </a:rPr>
              <a:t>Diagnosis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diformulasikan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objektif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dikenakan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perawatan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sesuai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>
                <a:sym typeface="Wingdings" panose="05000000000000000000" pitchFamily="2" charset="2"/>
              </a:rPr>
              <a:t>Pendekatan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oleh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Psikiatri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…cont’d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normal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abnormalitas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diagnosis).</a:t>
            </a:r>
          </a:p>
          <a:p>
            <a:pPr lvl="1"/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klasifikasi</a:t>
            </a:r>
            <a:r>
              <a:rPr lang="en-US" dirty="0">
                <a:sym typeface="Wingdings" panose="05000000000000000000" pitchFamily="2" charset="2"/>
              </a:rPr>
              <a:t> (ICD, DSM, PPDGJ, </a:t>
            </a:r>
            <a:r>
              <a:rPr lang="en-US" dirty="0" err="1">
                <a:sym typeface="Wingdings" panose="05000000000000000000" pitchFamily="2" charset="2"/>
              </a:rPr>
              <a:t>dll</a:t>
            </a:r>
            <a:r>
              <a:rPr lang="en-US" dirty="0">
                <a:sym typeface="Wingdings" panose="05000000000000000000" pitchFamily="2" charset="2"/>
              </a:rPr>
              <a:t>.)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Melahirkan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pendekatan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biologis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thd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abnormalitas</a:t>
            </a:r>
            <a:endParaRPr lang="en-US" dirty="0"/>
          </a:p>
          <a:p>
            <a:r>
              <a:rPr lang="en-US" dirty="0" err="1"/>
              <a:t>Konsekuensinya</a:t>
            </a:r>
            <a:r>
              <a:rPr lang="en-US" dirty="0"/>
              <a:t>, </a:t>
            </a:r>
            <a:r>
              <a:rPr lang="en-US" dirty="0" err="1"/>
              <a:t>abnormalitas</a:t>
            </a:r>
            <a:r>
              <a:rPr lang="en-US" dirty="0"/>
              <a:t> </a:t>
            </a:r>
            <a:r>
              <a:rPr lang="en-US" dirty="0" err="1"/>
              <a:t>dijauhkan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perbincangan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lokalitas</a:t>
            </a:r>
            <a:r>
              <a:rPr lang="en-US" dirty="0"/>
              <a:t> (</a:t>
            </a:r>
            <a:r>
              <a:rPr lang="en-US" dirty="0" err="1"/>
              <a:t>budaya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32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Kritik</a:t>
            </a:r>
            <a:r>
              <a:rPr lang="en-US" sz="4000" b="1" dirty="0"/>
              <a:t> </a:t>
            </a:r>
            <a:r>
              <a:rPr lang="en-US" sz="4000" b="1" dirty="0" err="1"/>
              <a:t>terhadap</a:t>
            </a:r>
            <a:r>
              <a:rPr lang="en-US" sz="4000" b="1" dirty="0"/>
              <a:t> </a:t>
            </a:r>
            <a:r>
              <a:rPr lang="en-US" sz="4000" b="1" dirty="0" err="1"/>
              <a:t>Psikiatri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Psikiatri</a:t>
            </a:r>
            <a:r>
              <a:rPr lang="en-US" dirty="0"/>
              <a:t> “…</a:t>
            </a:r>
            <a:r>
              <a:rPr lang="en-US" dirty="0" err="1"/>
              <a:t>menempelkan</a:t>
            </a:r>
            <a:r>
              <a:rPr lang="en-US" dirty="0"/>
              <a:t> label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/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bersandar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/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..” (Allen 1998).</a:t>
            </a:r>
          </a:p>
          <a:p>
            <a:pPr lvl="1"/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</a:t>
            </a:r>
          </a:p>
          <a:p>
            <a:r>
              <a:rPr lang="en-US" dirty="0" err="1"/>
              <a:t>Psikiatri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turbulensi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selalu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revisi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pedoman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diagnostik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…cont’d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harusnya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dihapus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Homoseksual</a:t>
            </a:r>
            <a:r>
              <a:rPr lang="en-US" dirty="0"/>
              <a:t> (-)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hiperaktivitas</a:t>
            </a:r>
            <a:r>
              <a:rPr lang="en-US" dirty="0"/>
              <a:t> (+)</a:t>
            </a:r>
          </a:p>
          <a:p>
            <a:pPr lvl="1"/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abnormalitas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bias,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personal</a:t>
            </a:r>
          </a:p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abnormalitas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00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/>
              <a:t>Antipsikiatri</a:t>
            </a:r>
            <a:endParaRPr lang="en-US" sz="4000" b="1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/>
              <a:t>Gerakan</a:t>
            </a:r>
            <a:r>
              <a:rPr lang="en-US" sz="2800" dirty="0"/>
              <a:t> yang </a:t>
            </a:r>
            <a:r>
              <a:rPr lang="en-US" sz="2800" dirty="0" err="1"/>
              <a:t>muncul</a:t>
            </a:r>
            <a:r>
              <a:rPr lang="en-US" sz="2800" dirty="0"/>
              <a:t> di </a:t>
            </a:r>
            <a:r>
              <a:rPr lang="en-US" sz="2800" dirty="0" err="1"/>
              <a:t>Inggris</a:t>
            </a:r>
            <a:r>
              <a:rPr lang="en-US" sz="2800" dirty="0"/>
              <a:t> Raya (Laing &amp; </a:t>
            </a:r>
            <a:r>
              <a:rPr lang="en-US" sz="2800" dirty="0" err="1"/>
              <a:t>Szasz</a:t>
            </a:r>
            <a:r>
              <a:rPr lang="en-US" sz="2800" dirty="0"/>
              <a:t>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1960-70an yang </a:t>
            </a:r>
            <a:r>
              <a:rPr lang="en-US" sz="2800" dirty="0" err="1"/>
              <a:t>dimotori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Psikiater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puas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premis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Psikiatri</a:t>
            </a:r>
            <a:r>
              <a:rPr lang="en-US" sz="2800" dirty="0"/>
              <a:t>.</a:t>
            </a:r>
          </a:p>
          <a:p>
            <a:pPr lvl="1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Psikiatri</a:t>
            </a:r>
            <a:endParaRPr lang="en-US" sz="2400" dirty="0"/>
          </a:p>
          <a:p>
            <a:pPr lvl="1"/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</a:t>
            </a:r>
          </a:p>
          <a:p>
            <a:pPr lvl="1"/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normal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abnormalitas</a:t>
            </a:r>
            <a:endParaRPr lang="en-US" sz="2400" dirty="0"/>
          </a:p>
          <a:p>
            <a:r>
              <a:rPr lang="en-US" sz="2800" dirty="0" err="1"/>
              <a:t>Penggunaan</a:t>
            </a:r>
            <a:r>
              <a:rPr lang="en-US" sz="2800" dirty="0"/>
              <a:t> label ‘</a:t>
            </a:r>
            <a:r>
              <a:rPr lang="en-US" sz="2800" dirty="0" err="1"/>
              <a:t>gila</a:t>
            </a:r>
            <a:r>
              <a:rPr lang="en-US" sz="2800" dirty="0"/>
              <a:t>’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i="1" dirty="0"/>
              <a:t>moral judgment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fisiologisnya</a:t>
            </a:r>
            <a:r>
              <a:rPr lang="en-US" sz="2800" dirty="0"/>
              <a:t>.</a:t>
            </a:r>
          </a:p>
          <a:p>
            <a:r>
              <a:rPr lang="en-US" sz="2800" dirty="0"/>
              <a:t>Gila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gila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sekedar</a:t>
            </a:r>
            <a:r>
              <a:rPr lang="en-US" sz="2800" dirty="0"/>
              <a:t> </a:t>
            </a:r>
            <a:r>
              <a:rPr lang="en-US" sz="2800" dirty="0" err="1"/>
              <a:t>perkara</a:t>
            </a:r>
            <a:r>
              <a:rPr lang="en-US" sz="2800" dirty="0"/>
              <a:t> </a:t>
            </a:r>
            <a:r>
              <a:rPr lang="en-US" sz="2800" dirty="0" err="1"/>
              <a:t>konformitas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.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968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...cont’d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“…</a:t>
            </a:r>
            <a:r>
              <a:rPr lang="en-GB" sz="2800" b="1" dirty="0"/>
              <a:t>there is no </a:t>
            </a:r>
            <a:r>
              <a:rPr lang="en-US" sz="2800" b="1" dirty="0"/>
              <a:t>such mental ‘disease’ as schizophrenia</a:t>
            </a:r>
            <a:r>
              <a:rPr lang="en-US" sz="2800" dirty="0"/>
              <a:t>: the experiences and </a:t>
            </a:r>
            <a:r>
              <a:rPr lang="en-US" sz="2800" dirty="0" err="1"/>
              <a:t>behaviour</a:t>
            </a:r>
            <a:r>
              <a:rPr lang="en-US" sz="2800" dirty="0"/>
              <a:t> of diagnosed schizophrenics are to be seen as </a:t>
            </a:r>
            <a:r>
              <a:rPr lang="en-US" sz="2800" b="1" dirty="0"/>
              <a:t>strategies to cope </a:t>
            </a:r>
            <a:r>
              <a:rPr lang="en-US" sz="2800" dirty="0"/>
              <a:t>with the </a:t>
            </a:r>
            <a:r>
              <a:rPr lang="en-US" sz="2800" b="1" dirty="0"/>
              <a:t>inconsistencies of the social </a:t>
            </a:r>
            <a:r>
              <a:rPr lang="en-GB" sz="2800" b="1" dirty="0"/>
              <a:t>world</a:t>
            </a:r>
            <a:r>
              <a:rPr lang="en-GB" sz="2800" dirty="0"/>
              <a:t>… (Laing 1989)”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“…</a:t>
            </a:r>
            <a:r>
              <a:rPr lang="en-GB" sz="2800" dirty="0"/>
              <a:t>mental </a:t>
            </a:r>
            <a:r>
              <a:rPr lang="en-US" sz="2800" dirty="0"/>
              <a:t>disorder is </a:t>
            </a:r>
            <a:r>
              <a:rPr lang="en-US" sz="2800" b="1" dirty="0"/>
              <a:t>just a label </a:t>
            </a:r>
            <a:r>
              <a:rPr lang="en-US" sz="2800" dirty="0"/>
              <a:t>used by psychiatry to </a:t>
            </a:r>
            <a:r>
              <a:rPr lang="en-GB" sz="2800" b="1" dirty="0"/>
              <a:t>mystify</a:t>
            </a:r>
            <a:r>
              <a:rPr lang="en-GB" sz="2800" dirty="0"/>
              <a:t> social control…” (</a:t>
            </a:r>
            <a:r>
              <a:rPr lang="en-GB" sz="2800" dirty="0" err="1"/>
              <a:t>Szasz</a:t>
            </a:r>
            <a:r>
              <a:rPr lang="en-GB" sz="2800" dirty="0"/>
              <a:t> 1961)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4475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Ka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Office">
  <a:themeElements>
    <a:clrScheme name="Ka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Office">
  <a:themeElements>
    <a:clrScheme name="Ka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1st Official PPT Template Psychology</Template>
  <TotalTime>769</TotalTime>
  <Words>606</Words>
  <Application>Microsoft Office PowerPoint</Application>
  <PresentationFormat>On-screen Show (4:3)</PresentationFormat>
  <Paragraphs>67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Office</vt:lpstr>
      <vt:lpstr>Kritik terhadap Pendekatan Biomedis: Sebuah pengantar</vt:lpstr>
      <vt:lpstr>Lingkup kajian mata kuliah</vt:lpstr>
      <vt:lpstr>Asesmen</vt:lpstr>
      <vt:lpstr>‘The medical model’ (Baltrusaityte 2003)</vt:lpstr>
      <vt:lpstr>…cont’d</vt:lpstr>
      <vt:lpstr>Kritik terhadap Psikiatri</vt:lpstr>
      <vt:lpstr>…cont’d</vt:lpstr>
      <vt:lpstr>Antipsikiatri</vt:lpstr>
      <vt:lpstr>...cont’d</vt:lpstr>
      <vt:lpstr>Pendekatan multidisiplin</vt:lpstr>
      <vt:lpstr>…cont’d</vt:lpstr>
      <vt:lpstr>Misi kajian kesehatan mental komunitas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57</cp:revision>
  <dcterms:created xsi:type="dcterms:W3CDTF">2015-03-13T04:26:16Z</dcterms:created>
  <dcterms:modified xsi:type="dcterms:W3CDTF">2019-02-10T05:31:17Z</dcterms:modified>
</cp:coreProperties>
</file>