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96" r:id="rId3"/>
    <p:sldId id="276" r:id="rId4"/>
    <p:sldId id="295" r:id="rId5"/>
    <p:sldId id="273" r:id="rId6"/>
    <p:sldId id="290" r:id="rId7"/>
    <p:sldId id="278" r:id="rId8"/>
    <p:sldId id="293" r:id="rId9"/>
    <p:sldId id="294" r:id="rId10"/>
    <p:sldId id="272" r:id="rId11"/>
    <p:sldId id="292" r:id="rId12"/>
    <p:sldId id="29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udukan Hul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udukan Tanggal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E02FE8-8642-421F-B932-AB97FA5AA4BA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4" name="Dudukan Ka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Dudukan Nomor Salindi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836312-8A8C-4CC2-A21B-6C8AFE662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63019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udukan Hul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udukan Tanggal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2BD484-01C2-435E-9621-981A20B43C61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4" name="Dudukan Gambar Salindi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Dudukan Catatan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d-ID"/>
              <a:t>Klik untuk mengedit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/>
          </a:p>
        </p:txBody>
      </p:sp>
      <p:sp>
        <p:nvSpPr>
          <p:cNvPr id="6" name="Dudukan Ka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Dudukan Nomor Salindi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7DA46-4D33-4746-858D-E0EF13A4D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8385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udukan Gambar Salindi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Dudukan Catatan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4093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udukan Gambar Salindi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Dudukan Catatan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6650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udukan Gambar Salindi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Dudukan Catatan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804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udukan Gambar Salindi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Dudukan Catatan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5853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udukan Gambar Salindi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Dudukan Catatan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5028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udukan Gambar Salindi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Dudukan Catatan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7624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udukan Gambar Salindi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Dudukan Catatan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060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udukan Gambar Salindi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Dudukan Catatan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2545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udukan Gambar Salindi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Dudukan Catatan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4289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udukan Gambar Salindi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Dudukan Catatan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8817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udukan Gambar Salindi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Dudukan Catatan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721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alindia Jud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Judu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udukan Tanggal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DC47-D0AB-4EF8-A3D1-12DD8D4A26B6}" type="datetime1">
              <a:rPr lang="en-US" smtClean="0"/>
              <a:t>2/10/2019</a:t>
            </a:fld>
            <a:endParaRPr lang="en-US"/>
          </a:p>
        </p:txBody>
      </p:sp>
      <p:sp>
        <p:nvSpPr>
          <p:cNvPr id="5" name="Dudukan Ka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Nama Matkul Psikologi - Nama Dosen Psikologi</a:t>
            </a:r>
          </a:p>
        </p:txBody>
      </p:sp>
      <p:sp>
        <p:nvSpPr>
          <p:cNvPr id="6" name="Dudukan Nomor Salindi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F9810-111B-4E9E-B37D-384351270A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Judul dan Teks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udukan Teks Vertik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udukan Tanggal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AEE0C-F92B-4E3F-A095-F8490FE21850}" type="datetime1">
              <a:rPr lang="en-US" smtClean="0"/>
              <a:t>2/10/2019</a:t>
            </a:fld>
            <a:endParaRPr lang="en-US"/>
          </a:p>
        </p:txBody>
      </p:sp>
      <p:sp>
        <p:nvSpPr>
          <p:cNvPr id="5" name="Dudukan Ka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Nama Matkul Psikologi - Nama Dosen Psikologi</a:t>
            </a:r>
          </a:p>
        </p:txBody>
      </p:sp>
      <p:sp>
        <p:nvSpPr>
          <p:cNvPr id="6" name="Dudukan Nomor Salindi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F9810-111B-4E9E-B37D-384351270A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Judul Vertikal dan Te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Vertik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udukan Teks Vertik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udukan Tanggal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E9EA1-2E0E-4BC8-A111-7B20DAD39D67}" type="datetime1">
              <a:rPr lang="en-US" smtClean="0"/>
              <a:t>2/10/2019</a:t>
            </a:fld>
            <a:endParaRPr lang="en-US"/>
          </a:p>
        </p:txBody>
      </p:sp>
      <p:sp>
        <p:nvSpPr>
          <p:cNvPr id="5" name="Dudukan Ka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Nama Matkul Psikologi - Nama Dosen Psikologi</a:t>
            </a:r>
          </a:p>
        </p:txBody>
      </p:sp>
      <p:sp>
        <p:nvSpPr>
          <p:cNvPr id="6" name="Dudukan Nomor Salindi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F9810-111B-4E9E-B37D-384351270A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udul dan 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udukan Is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udukan Tanggal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4B6D6-232B-4D63-9FC6-C4966FC0ABC6}" type="datetime1">
              <a:rPr lang="en-US" smtClean="0"/>
              <a:t>2/10/2019</a:t>
            </a:fld>
            <a:endParaRPr lang="en-US"/>
          </a:p>
        </p:txBody>
      </p:sp>
      <p:sp>
        <p:nvSpPr>
          <p:cNvPr id="5" name="Dudukan Ka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Nama Matkul Psikologi - Nama Dosen Psikologi</a:t>
            </a:r>
          </a:p>
        </p:txBody>
      </p:sp>
      <p:sp>
        <p:nvSpPr>
          <p:cNvPr id="6" name="Dudukan Nomor Salindi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F9810-111B-4E9E-B37D-384351270A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ulu Sek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udukan Tek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udukan Tanggal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6C65D-D9A5-42D9-B3DA-2120D14F6AAF}" type="datetime1">
              <a:rPr lang="en-US" smtClean="0"/>
              <a:t>2/10/2019</a:t>
            </a:fld>
            <a:endParaRPr lang="en-US"/>
          </a:p>
        </p:txBody>
      </p:sp>
      <p:sp>
        <p:nvSpPr>
          <p:cNvPr id="5" name="Dudukan Ka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Nama Matkul Psikologi - Nama Dosen Psikologi</a:t>
            </a:r>
          </a:p>
        </p:txBody>
      </p:sp>
      <p:sp>
        <p:nvSpPr>
          <p:cNvPr id="6" name="Dudukan Nomor Salindi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F9810-111B-4E9E-B37D-384351270A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 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udukan Is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udukan Is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udukan Tanggal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7E49-BB4A-4762-8F40-5528C0688A8F}" type="datetime1">
              <a:rPr lang="en-US" smtClean="0"/>
              <a:t>2/10/2019</a:t>
            </a:fld>
            <a:endParaRPr lang="en-US"/>
          </a:p>
        </p:txBody>
      </p:sp>
      <p:sp>
        <p:nvSpPr>
          <p:cNvPr id="6" name="Dudukan Ka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Nama Matkul Psikologi - Nama Dosen Psikologi</a:t>
            </a:r>
          </a:p>
        </p:txBody>
      </p:sp>
      <p:sp>
        <p:nvSpPr>
          <p:cNvPr id="7" name="Dudukan Nomor Salindi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F9810-111B-4E9E-B37D-384351270A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erbandi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udukan Tek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udukan Is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udukan Tek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udukan Is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udukan Tanggal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192F3-A3BF-40E4-9CA2-C411BE54B105}" type="datetime1">
              <a:rPr lang="en-US" smtClean="0"/>
              <a:t>2/10/2019</a:t>
            </a:fld>
            <a:endParaRPr lang="en-US"/>
          </a:p>
        </p:txBody>
      </p:sp>
      <p:sp>
        <p:nvSpPr>
          <p:cNvPr id="8" name="Dudukan Ka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Nama Matkul Psikologi - Nama Dosen Psikologi</a:t>
            </a:r>
          </a:p>
        </p:txBody>
      </p:sp>
      <p:sp>
        <p:nvSpPr>
          <p:cNvPr id="9" name="Dudukan Nomor Salindi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F9810-111B-4E9E-B37D-384351270A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udul S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udukan Tanggal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5377E-4FBA-42D8-B9B9-43DBFD7D30E5}" type="datetime1">
              <a:rPr lang="en-US" smtClean="0"/>
              <a:t>2/10/2019</a:t>
            </a:fld>
            <a:endParaRPr lang="en-US"/>
          </a:p>
        </p:txBody>
      </p:sp>
      <p:sp>
        <p:nvSpPr>
          <p:cNvPr id="4" name="Dudukan Ka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Nama Matkul Psikologi - Nama Dosen Psikologi</a:t>
            </a:r>
          </a:p>
        </p:txBody>
      </p:sp>
      <p:sp>
        <p:nvSpPr>
          <p:cNvPr id="5" name="Dudukan Nomor Salindi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F9810-111B-4E9E-B37D-384351270A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oso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udukan Tanggal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F2F4F-96AC-4AE0-9038-32271947C937}" type="datetime1">
              <a:rPr lang="en-US" smtClean="0"/>
              <a:t>2/10/2019</a:t>
            </a:fld>
            <a:endParaRPr lang="en-US"/>
          </a:p>
        </p:txBody>
      </p:sp>
      <p:sp>
        <p:nvSpPr>
          <p:cNvPr id="3" name="Dudukan Ka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Nama Matkul Psikologi - Nama Dosen Psikologi</a:t>
            </a:r>
          </a:p>
        </p:txBody>
      </p:sp>
      <p:sp>
        <p:nvSpPr>
          <p:cNvPr id="4" name="Dudukan Nomor Salindi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F9810-111B-4E9E-B37D-384351270A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si dengan Kap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udukan Is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udukan Tek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udukan Tanggal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101BF-2B28-408D-AFFC-B531C49E86E1}" type="datetime1">
              <a:rPr lang="en-US" smtClean="0"/>
              <a:t>2/10/2019</a:t>
            </a:fld>
            <a:endParaRPr lang="en-US"/>
          </a:p>
        </p:txBody>
      </p:sp>
      <p:sp>
        <p:nvSpPr>
          <p:cNvPr id="6" name="Dudukan Ka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Nama Matkul Psikologi - Nama Dosen Psikologi</a:t>
            </a:r>
          </a:p>
        </p:txBody>
      </p:sp>
      <p:sp>
        <p:nvSpPr>
          <p:cNvPr id="7" name="Dudukan Nomor Salindi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F9810-111B-4E9E-B37D-384351270A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Lukisan dengan Kap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udukan Gamba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Dudukan Tek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udukan Tanggal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BCA20-26BF-4F9F-AFA5-96C7F2161D33}" type="datetime1">
              <a:rPr lang="en-US" smtClean="0"/>
              <a:t>2/10/2019</a:t>
            </a:fld>
            <a:endParaRPr lang="en-US"/>
          </a:p>
        </p:txBody>
      </p:sp>
      <p:sp>
        <p:nvSpPr>
          <p:cNvPr id="6" name="Dudukan Ka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Nama Matkul Psikologi - Nama Dosen Psikologi</a:t>
            </a:r>
          </a:p>
        </p:txBody>
      </p:sp>
      <p:sp>
        <p:nvSpPr>
          <p:cNvPr id="7" name="Dudukan Nomor Salindi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F9810-111B-4E9E-B37D-384351270A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udukan Judu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d-ID"/>
              <a:t>Klik untuk mengedit gaya judul Master</a:t>
            </a:r>
            <a:endParaRPr lang="en-US"/>
          </a:p>
        </p:txBody>
      </p:sp>
      <p:sp>
        <p:nvSpPr>
          <p:cNvPr id="3" name="Dudukan Tek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d-ID"/>
              <a:t>Klik untuk mengedit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/>
          </a:p>
        </p:txBody>
      </p:sp>
      <p:sp>
        <p:nvSpPr>
          <p:cNvPr id="4" name="Dudukan Tanggal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E537C-3462-443E-87CC-DFE010E58E8D}" type="datetime1">
              <a:rPr lang="en-US" smtClean="0"/>
              <a:t>2/10/2019</a:t>
            </a:fld>
            <a:endParaRPr lang="en-US"/>
          </a:p>
        </p:txBody>
      </p:sp>
      <p:sp>
        <p:nvSpPr>
          <p:cNvPr id="5" name="Dudukan Ka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Nama Matkul Psikologi - Nama Dosen Psikologi</a:t>
            </a:r>
          </a:p>
        </p:txBody>
      </p:sp>
      <p:sp>
        <p:nvSpPr>
          <p:cNvPr id="6" name="Dudukan Nomor Salindi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F9810-111B-4E9E-B37D-384351270AD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ctrTitle"/>
          </p:nvPr>
        </p:nvSpPr>
        <p:spPr>
          <a:xfrm>
            <a:off x="152400" y="1981200"/>
            <a:ext cx="5638800" cy="1752599"/>
          </a:xfrm>
        </p:spPr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Kritik</a:t>
            </a:r>
            <a:r>
              <a:rPr lang="en-US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terhadap</a:t>
            </a:r>
            <a:r>
              <a:rPr lang="en-US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Pendekatan</a:t>
            </a:r>
            <a:r>
              <a:rPr lang="en-US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Biomedis</a:t>
            </a:r>
            <a:r>
              <a:rPr lang="en-US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: </a:t>
            </a:r>
            <a:r>
              <a:rPr lang="en-US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Sebuah</a:t>
            </a:r>
            <a:r>
              <a:rPr lang="en-US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pengantar</a:t>
            </a:r>
            <a:endParaRPr lang="en-US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6200" y="6400800"/>
            <a:ext cx="5486400" cy="365125"/>
          </a:xfrm>
        </p:spPr>
        <p:txBody>
          <a:bodyPr/>
          <a:lstStyle/>
          <a:p>
            <a:pPr algn="l">
              <a:defRPr/>
            </a:pPr>
            <a:r>
              <a:rPr lang="en-US" sz="1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Kesehatan</a:t>
            </a:r>
            <a:r>
              <a:rPr lang="en-US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Mental </a:t>
            </a:r>
            <a:r>
              <a:rPr lang="en-US" sz="1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Komunitas</a:t>
            </a:r>
            <a:r>
              <a:rPr lang="en-US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– Rizqy Amelia Zein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70104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err="1"/>
              <a:t>Pendekatan</a:t>
            </a:r>
            <a:r>
              <a:rPr lang="en-US" sz="4000" b="1" dirty="0"/>
              <a:t> </a:t>
            </a:r>
            <a:r>
              <a:rPr lang="en-US" sz="4000" b="1" dirty="0" err="1"/>
              <a:t>multidisiplin</a:t>
            </a:r>
            <a:endParaRPr lang="en-US" sz="4000" b="1" dirty="0"/>
          </a:p>
        </p:txBody>
      </p:sp>
      <p:sp>
        <p:nvSpPr>
          <p:cNvPr id="3" name="Dudukan Is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Sosiologi</a:t>
            </a:r>
            <a:endParaRPr lang="en-US" dirty="0"/>
          </a:p>
          <a:p>
            <a:pPr lvl="1"/>
            <a:r>
              <a:rPr lang="en-US" dirty="0" err="1"/>
              <a:t>Mengidentifikasi</a:t>
            </a:r>
            <a:r>
              <a:rPr lang="en-US" dirty="0"/>
              <a:t> </a:t>
            </a:r>
            <a:r>
              <a:rPr lang="en-US" dirty="0" err="1"/>
              <a:t>efek</a:t>
            </a:r>
            <a:r>
              <a:rPr lang="en-US" dirty="0"/>
              <a:t> </a:t>
            </a:r>
            <a:r>
              <a:rPr lang="en-US" dirty="0" err="1"/>
              <a:t>kemiskinan</a:t>
            </a:r>
            <a:r>
              <a:rPr lang="en-US" dirty="0"/>
              <a:t>, </a:t>
            </a:r>
            <a:r>
              <a:rPr lang="en-US" i="1" dirty="0"/>
              <a:t>social disruption, exclusion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labelling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mental</a:t>
            </a:r>
          </a:p>
          <a:p>
            <a:r>
              <a:rPr lang="en-US" dirty="0" err="1"/>
              <a:t>Psikologi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psikoterapi</a:t>
            </a:r>
            <a:endParaRPr lang="en-US" dirty="0"/>
          </a:p>
          <a:p>
            <a:pPr lvl="1"/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berfokus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investigasi</a:t>
            </a:r>
            <a:r>
              <a:rPr lang="en-US" dirty="0"/>
              <a:t> yang </a:t>
            </a:r>
            <a:r>
              <a:rPr lang="en-US" dirty="0" err="1"/>
              <a:t>mengkaitkan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trauma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distress</a:t>
            </a:r>
            <a:endParaRPr lang="en-US" dirty="0"/>
          </a:p>
          <a:p>
            <a:r>
              <a:rPr lang="en-US" i="1" dirty="0"/>
              <a:t>Social work</a:t>
            </a:r>
          </a:p>
          <a:p>
            <a:pPr lvl="1"/>
            <a:r>
              <a:rPr lang="en-US" dirty="0" err="1"/>
              <a:t>Berfokus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penyelenggaraan</a:t>
            </a:r>
            <a:r>
              <a:rPr lang="en-US" dirty="0"/>
              <a:t> </a:t>
            </a:r>
            <a:r>
              <a:rPr lang="en-US" dirty="0" err="1"/>
              <a:t>layanan</a:t>
            </a:r>
            <a:r>
              <a:rPr lang="en-US" dirty="0"/>
              <a:t> yang </a:t>
            </a:r>
            <a:r>
              <a:rPr lang="en-US" dirty="0" err="1"/>
              <a:t>berbasis</a:t>
            </a:r>
            <a:r>
              <a:rPr lang="en-US" dirty="0"/>
              <a:t>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kapasitas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pemberdayaan</a:t>
            </a:r>
            <a:endParaRPr lang="en-US" dirty="0"/>
          </a:p>
          <a:p>
            <a:r>
              <a:rPr lang="en-US" dirty="0" err="1"/>
              <a:t>Psikiatri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kaitan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i="1" dirty="0"/>
              <a:t>social ties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munculnya</a:t>
            </a:r>
            <a:r>
              <a:rPr lang="en-US" dirty="0"/>
              <a:t> </a:t>
            </a:r>
            <a:r>
              <a:rPr lang="en-US" dirty="0" err="1"/>
              <a:t>simptom</a:t>
            </a:r>
            <a:r>
              <a:rPr lang="en-US" dirty="0"/>
              <a:t> </a:t>
            </a:r>
            <a:r>
              <a:rPr lang="en-US" dirty="0" err="1"/>
              <a:t>positif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psikosis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584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70104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/>
              <a:t>…cont’d</a:t>
            </a:r>
          </a:p>
        </p:txBody>
      </p:sp>
      <p:sp>
        <p:nvSpPr>
          <p:cNvPr id="3" name="Dudukan Is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i="1" dirty="0"/>
              <a:t>Transcultural psychiatry</a:t>
            </a:r>
          </a:p>
          <a:p>
            <a:pPr lvl="1"/>
            <a:r>
              <a:rPr lang="en-US" dirty="0" err="1"/>
              <a:t>Menginvestigasi</a:t>
            </a:r>
            <a:r>
              <a:rPr lang="en-US" dirty="0"/>
              <a:t> </a:t>
            </a:r>
            <a:r>
              <a:rPr lang="en-US" dirty="0" err="1"/>
              <a:t>variasi</a:t>
            </a:r>
            <a:r>
              <a:rPr lang="en-US" dirty="0"/>
              <a:t> </a:t>
            </a:r>
            <a:r>
              <a:rPr lang="en-US" dirty="0" err="1"/>
              <a:t>manifestasi</a:t>
            </a:r>
            <a:r>
              <a:rPr lang="en-US" dirty="0"/>
              <a:t> </a:t>
            </a:r>
            <a:r>
              <a:rPr lang="en-US" i="1" dirty="0"/>
              <a:t>mental distress</a:t>
            </a:r>
            <a:r>
              <a:rPr lang="en-US" dirty="0"/>
              <a:t> di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berbeda</a:t>
            </a:r>
            <a:endParaRPr lang="en-US" dirty="0"/>
          </a:p>
          <a:p>
            <a:r>
              <a:rPr lang="en-US" i="1" dirty="0"/>
              <a:t>Disability movements</a:t>
            </a:r>
          </a:p>
          <a:p>
            <a:pPr lvl="1"/>
            <a:r>
              <a:rPr lang="en-US" dirty="0" err="1"/>
              <a:t>Mengaplikasikan</a:t>
            </a:r>
            <a:r>
              <a:rPr lang="en-US" dirty="0"/>
              <a:t> </a:t>
            </a:r>
            <a:r>
              <a:rPr lang="en-US" i="1" dirty="0"/>
              <a:t>social model of disability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isu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mental</a:t>
            </a:r>
          </a:p>
          <a:p>
            <a:r>
              <a:rPr lang="en-US" i="1" dirty="0"/>
              <a:t>Recovery movements</a:t>
            </a:r>
          </a:p>
          <a:p>
            <a:pPr lvl="1"/>
            <a:r>
              <a:rPr lang="en-US" dirty="0" err="1"/>
              <a:t>Mempromosikan</a:t>
            </a:r>
            <a:r>
              <a:rPr lang="en-US" dirty="0"/>
              <a:t> </a:t>
            </a:r>
            <a:r>
              <a:rPr lang="en-US" dirty="0" err="1"/>
              <a:t>redefinisi</a:t>
            </a:r>
            <a:r>
              <a:rPr lang="en-US" dirty="0"/>
              <a:t> </a:t>
            </a:r>
            <a:r>
              <a:rPr lang="en-US" b="1" i="1" dirty="0" err="1"/>
              <a:t>pemulihan</a:t>
            </a:r>
            <a:r>
              <a:rPr lang="en-US" b="1" i="1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i="1" dirty="0"/>
              <a:t>a socially-valued lifestyle</a:t>
            </a:r>
            <a:r>
              <a:rPr lang="en-US" dirty="0"/>
              <a:t>,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sekedar</a:t>
            </a:r>
            <a:r>
              <a:rPr lang="en-US" dirty="0"/>
              <a:t> ‘</a:t>
            </a:r>
            <a:r>
              <a:rPr lang="en-US" i="1" dirty="0"/>
              <a:t>symptom free’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2214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7924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 dirty="0" err="1"/>
              <a:t>Misi</a:t>
            </a:r>
            <a:r>
              <a:rPr lang="en-US" sz="4000" b="1" dirty="0"/>
              <a:t> </a:t>
            </a:r>
            <a:r>
              <a:rPr lang="en-US" sz="4000" b="1" dirty="0" err="1"/>
              <a:t>kajian</a:t>
            </a:r>
            <a:r>
              <a:rPr lang="en-US" sz="4000" b="1" dirty="0"/>
              <a:t> </a:t>
            </a:r>
            <a:r>
              <a:rPr lang="en-US" sz="4000" b="1" dirty="0" err="1"/>
              <a:t>kesehatan</a:t>
            </a:r>
            <a:r>
              <a:rPr lang="en-US" sz="4000" b="1" dirty="0"/>
              <a:t> mental </a:t>
            </a:r>
            <a:r>
              <a:rPr lang="en-US" sz="4000" b="1" dirty="0" err="1"/>
              <a:t>komunitas</a:t>
            </a:r>
            <a:endParaRPr lang="en-US" sz="4000" b="1" dirty="0"/>
          </a:p>
        </p:txBody>
      </p:sp>
      <p:sp>
        <p:nvSpPr>
          <p:cNvPr id="3" name="Dudukan Is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Definisi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mental </a:t>
            </a:r>
            <a:r>
              <a:rPr lang="en-US" dirty="0" err="1"/>
              <a:t>komunitas</a:t>
            </a:r>
            <a:endParaRPr lang="en-US" dirty="0"/>
          </a:p>
          <a:p>
            <a:pPr lvl="1"/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pemberdayaan</a:t>
            </a:r>
            <a:r>
              <a:rPr lang="en-US" dirty="0"/>
              <a:t> </a:t>
            </a:r>
            <a:r>
              <a:rPr lang="en-US" dirty="0" err="1"/>
              <a:t>komunitas</a:t>
            </a:r>
            <a:r>
              <a:rPr lang="en-US" dirty="0"/>
              <a:t> yang </a:t>
            </a:r>
            <a:r>
              <a:rPr lang="en-US" dirty="0" err="1"/>
              <a:t>ditujukan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mental </a:t>
            </a:r>
            <a:r>
              <a:rPr lang="en-US" dirty="0" err="1"/>
              <a:t>anggota-anggota</a:t>
            </a:r>
            <a:r>
              <a:rPr lang="en-US" dirty="0"/>
              <a:t> </a:t>
            </a:r>
            <a:r>
              <a:rPr lang="en-US" dirty="0" err="1"/>
              <a:t>komunitas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program </a:t>
            </a:r>
            <a:r>
              <a:rPr lang="en-US" dirty="0" err="1"/>
              <a:t>promosi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prevensi</a:t>
            </a:r>
            <a:endParaRPr lang="en-US" dirty="0"/>
          </a:p>
          <a:p>
            <a:pPr lvl="1"/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komunitas</a:t>
            </a:r>
            <a:r>
              <a:rPr lang="en-US" dirty="0"/>
              <a:t> yang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/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mental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pulih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‘</a:t>
            </a:r>
            <a:r>
              <a:rPr lang="en-US" dirty="0" err="1"/>
              <a:t>berfungsi</a:t>
            </a:r>
            <a:r>
              <a:rPr lang="en-US" dirty="0"/>
              <a:t>’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sosial</a:t>
            </a:r>
            <a:endParaRPr lang="en-US" dirty="0"/>
          </a:p>
          <a:p>
            <a:r>
              <a:rPr lang="en-US" dirty="0"/>
              <a:t>‘</a:t>
            </a:r>
            <a:r>
              <a:rPr lang="en-US" dirty="0" err="1"/>
              <a:t>Mengawinkan</a:t>
            </a:r>
            <a:r>
              <a:rPr lang="en-US" dirty="0"/>
              <a:t>’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multidisplin</a:t>
            </a:r>
            <a:r>
              <a:rPr lang="en-US" dirty="0"/>
              <a:t>,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pemahaman</a:t>
            </a:r>
            <a:r>
              <a:rPr lang="en-US" dirty="0"/>
              <a:t> yang </a:t>
            </a:r>
            <a:r>
              <a:rPr lang="en-US" dirty="0" err="1"/>
              <a:t>holistik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mental</a:t>
            </a:r>
          </a:p>
        </p:txBody>
      </p:sp>
    </p:spTree>
    <p:extLst>
      <p:ext uri="{BB962C8B-B14F-4D97-AF65-F5344CB8AC3E}">
        <p14:creationId xmlns:p14="http://schemas.microsoft.com/office/powerpoint/2010/main" val="2100396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79248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err="1"/>
              <a:t>Lingkup</a:t>
            </a:r>
            <a:r>
              <a:rPr lang="en-US" sz="4000" b="1" dirty="0"/>
              <a:t> </a:t>
            </a:r>
            <a:r>
              <a:rPr lang="en-US" sz="4000" b="1" dirty="0" err="1"/>
              <a:t>kajian</a:t>
            </a:r>
            <a:r>
              <a:rPr lang="en-US" sz="4000" b="1" dirty="0"/>
              <a:t> </a:t>
            </a:r>
            <a:r>
              <a:rPr lang="en-US" sz="4000" b="1" dirty="0" err="1"/>
              <a:t>mata</a:t>
            </a:r>
            <a:r>
              <a:rPr lang="en-US" sz="4000" b="1" dirty="0"/>
              <a:t> </a:t>
            </a:r>
            <a:r>
              <a:rPr lang="en-US" sz="4000" b="1" dirty="0" err="1"/>
              <a:t>kuliah</a:t>
            </a:r>
            <a:endParaRPr lang="en-US" sz="4000" b="1" dirty="0"/>
          </a:p>
        </p:txBody>
      </p:sp>
      <p:sp>
        <p:nvSpPr>
          <p:cNvPr id="3" name="Dudukan Is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err="1"/>
              <a:t>Menguasai</a:t>
            </a:r>
            <a:r>
              <a:rPr lang="en-US" dirty="0"/>
              <a:t> </a:t>
            </a:r>
            <a:r>
              <a:rPr lang="en-US" dirty="0" err="1"/>
              <a:t>konsep-konsep</a:t>
            </a:r>
            <a:r>
              <a:rPr lang="en-US" dirty="0"/>
              <a:t> </a:t>
            </a:r>
            <a:r>
              <a:rPr lang="en-US" dirty="0" err="1"/>
              <a:t>sosiologis</a:t>
            </a:r>
            <a:r>
              <a:rPr lang="en-US" dirty="0"/>
              <a:t> yang </a:t>
            </a:r>
            <a:r>
              <a:rPr lang="en-US" dirty="0" err="1"/>
              <a:t>relevan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isu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mental </a:t>
            </a:r>
            <a:r>
              <a:rPr lang="en-US" dirty="0" err="1"/>
              <a:t>masyarakat</a:t>
            </a:r>
            <a:r>
              <a:rPr lang="en-US" dirty="0"/>
              <a:t>;</a:t>
            </a:r>
          </a:p>
          <a:p>
            <a:pPr lvl="0"/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 </a:t>
            </a:r>
            <a:r>
              <a:rPr lang="en-US" dirty="0" err="1"/>
              <a:t>sosiopolitik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kultural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penyusunan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mental; </a:t>
            </a:r>
            <a:r>
              <a:rPr lang="en-US" dirty="0" err="1"/>
              <a:t>dan</a:t>
            </a:r>
            <a:endParaRPr lang="en-US" dirty="0"/>
          </a:p>
          <a:p>
            <a:r>
              <a:rPr lang="en-US" dirty="0" err="1"/>
              <a:t>Menyusun</a:t>
            </a:r>
            <a:r>
              <a:rPr lang="en-US" dirty="0"/>
              <a:t> </a:t>
            </a:r>
            <a:r>
              <a:rPr lang="en-US" dirty="0" err="1"/>
              <a:t>rancangan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mengevaluasi</a:t>
            </a:r>
            <a:r>
              <a:rPr lang="en-US" dirty="0"/>
              <a:t> </a:t>
            </a:r>
            <a:r>
              <a:rPr lang="en-US" dirty="0" err="1"/>
              <a:t>intervensi</a:t>
            </a:r>
            <a:r>
              <a:rPr lang="en-US" dirty="0"/>
              <a:t> yang </a:t>
            </a:r>
            <a:r>
              <a:rPr lang="en-US" dirty="0" err="1"/>
              <a:t>bertujuan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mental </a:t>
            </a:r>
            <a:r>
              <a:rPr lang="en-US" dirty="0" err="1"/>
              <a:t>masyarakat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72945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79248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err="1"/>
              <a:t>Asesmen</a:t>
            </a:r>
            <a:endParaRPr lang="en-US" sz="4000" b="1" dirty="0"/>
          </a:p>
        </p:txBody>
      </p:sp>
      <p:sp>
        <p:nvSpPr>
          <p:cNvPr id="3" name="Dudukan Is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Ujian</a:t>
            </a:r>
            <a:r>
              <a:rPr lang="en-US" dirty="0"/>
              <a:t> Online (UTS)</a:t>
            </a:r>
          </a:p>
          <a:p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mempresentasikan</a:t>
            </a:r>
            <a:r>
              <a:rPr lang="en-US" dirty="0"/>
              <a:t> (</a:t>
            </a:r>
            <a:r>
              <a:rPr lang="en-US" dirty="0" err="1"/>
              <a:t>pertemuan</a:t>
            </a:r>
            <a:r>
              <a:rPr lang="en-US" dirty="0"/>
              <a:t> 14&amp;15) </a:t>
            </a:r>
            <a:r>
              <a:rPr lang="en-US" i="1" dirty="0"/>
              <a:t>policy brief </a:t>
            </a:r>
            <a:r>
              <a:rPr lang="en-US" dirty="0"/>
              <a:t>yang </a:t>
            </a:r>
            <a:r>
              <a:rPr lang="en-US" dirty="0" err="1"/>
              <a:t>berfokus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mental di Indonesia</a:t>
            </a:r>
          </a:p>
          <a:p>
            <a:r>
              <a:rPr lang="en-US" dirty="0" err="1"/>
              <a:t>Detailnya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dicermati</a:t>
            </a:r>
            <a:r>
              <a:rPr lang="en-US" dirty="0"/>
              <a:t> di RPS</a:t>
            </a:r>
          </a:p>
          <a:p>
            <a:r>
              <a:rPr lang="en-US" dirty="0" err="1"/>
              <a:t>Proporsi</a:t>
            </a:r>
            <a:r>
              <a:rPr lang="en-US" dirty="0"/>
              <a:t> </a:t>
            </a:r>
            <a:r>
              <a:rPr lang="en-US" dirty="0" err="1"/>
              <a:t>penilaian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UTS 30%</a:t>
            </a:r>
          </a:p>
          <a:p>
            <a:pPr lvl="1"/>
            <a:r>
              <a:rPr lang="en-US" dirty="0" err="1"/>
              <a:t>Naskah</a:t>
            </a:r>
            <a:r>
              <a:rPr lang="en-US" dirty="0"/>
              <a:t> </a:t>
            </a:r>
            <a:r>
              <a:rPr lang="en-US" i="1" dirty="0"/>
              <a:t>policy brief </a:t>
            </a:r>
            <a:r>
              <a:rPr lang="en-US" dirty="0"/>
              <a:t>40%</a:t>
            </a:r>
          </a:p>
          <a:p>
            <a:pPr lvl="1"/>
            <a:r>
              <a:rPr lang="en-US" dirty="0" err="1"/>
              <a:t>Presentasi</a:t>
            </a:r>
            <a:r>
              <a:rPr lang="en-US" dirty="0"/>
              <a:t> 25%</a:t>
            </a:r>
          </a:p>
          <a:p>
            <a:pPr lvl="1"/>
            <a:r>
              <a:rPr lang="en-US" dirty="0" err="1"/>
              <a:t>Keterlibatan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(</a:t>
            </a:r>
            <a:r>
              <a:rPr lang="en-US" dirty="0" err="1"/>
              <a:t>sbg</a:t>
            </a:r>
            <a:r>
              <a:rPr lang="en-US" dirty="0"/>
              <a:t> </a:t>
            </a:r>
            <a:r>
              <a:rPr lang="en-US" dirty="0" err="1"/>
              <a:t>partisipan</a:t>
            </a:r>
            <a:r>
              <a:rPr lang="en-US"/>
              <a:t>) 5%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370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7924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 dirty="0"/>
              <a:t>‘The medical model’ (</a:t>
            </a:r>
            <a:r>
              <a:rPr lang="en-US" sz="4000" b="1" dirty="0" err="1"/>
              <a:t>Baltrusaityte</a:t>
            </a:r>
            <a:r>
              <a:rPr lang="en-US" sz="4000" b="1" dirty="0"/>
              <a:t> 2003)</a:t>
            </a:r>
          </a:p>
        </p:txBody>
      </p:sp>
      <p:sp>
        <p:nvSpPr>
          <p:cNvPr id="3" name="Dudukan Is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kelainan</a:t>
            </a:r>
            <a:r>
              <a:rPr lang="en-US" dirty="0"/>
              <a:t> yang </a:t>
            </a:r>
            <a:r>
              <a:rPr lang="en-US" dirty="0" err="1"/>
              <a:t>dialami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organ </a:t>
            </a:r>
            <a:r>
              <a:rPr lang="en-US" dirty="0" err="1"/>
              <a:t>tubuh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yang </a:t>
            </a:r>
            <a:r>
              <a:rPr lang="en-US" dirty="0" err="1"/>
              <a:t>spesifik</a:t>
            </a:r>
            <a:r>
              <a:rPr lang="en-US" dirty="0"/>
              <a:t>.</a:t>
            </a:r>
          </a:p>
          <a:p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entitas</a:t>
            </a:r>
            <a:r>
              <a:rPr lang="en-US" dirty="0"/>
              <a:t> yang </a:t>
            </a:r>
            <a:r>
              <a:rPr lang="en-US" dirty="0" err="1"/>
              <a:t>diskrit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pasti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memiliki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sebab</a:t>
            </a:r>
            <a:r>
              <a:rPr lang="en-US" dirty="0">
                <a:sym typeface="Wingdings" panose="05000000000000000000" pitchFamily="2" charset="2"/>
              </a:rPr>
              <a:t>/</a:t>
            </a:r>
            <a:r>
              <a:rPr lang="en-US" dirty="0" err="1">
                <a:sym typeface="Wingdings" panose="05000000000000000000" pitchFamily="2" charset="2"/>
              </a:rPr>
              <a:t>etiologi</a:t>
            </a:r>
            <a:r>
              <a:rPr lang="en-US" dirty="0">
                <a:sym typeface="Wingdings" panose="05000000000000000000" pitchFamily="2" charset="2"/>
              </a:rPr>
              <a:t>.</a:t>
            </a:r>
          </a:p>
          <a:p>
            <a:r>
              <a:rPr lang="en-US" dirty="0">
                <a:sym typeface="Wingdings" panose="05000000000000000000" pitchFamily="2" charset="2"/>
              </a:rPr>
              <a:t>Diagnosis </a:t>
            </a:r>
            <a:r>
              <a:rPr lang="en-US" dirty="0" err="1">
                <a:sym typeface="Wingdings" panose="05000000000000000000" pitchFamily="2" charset="2"/>
              </a:rPr>
              <a:t>dapat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diformulasikan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secara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objektif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sehingga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dapat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dikenakan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perawatan</a:t>
            </a:r>
            <a:r>
              <a:rPr lang="en-US" dirty="0">
                <a:sym typeface="Wingdings" panose="05000000000000000000" pitchFamily="2" charset="2"/>
              </a:rPr>
              <a:t> yang </a:t>
            </a:r>
            <a:r>
              <a:rPr lang="en-US" dirty="0" err="1">
                <a:sym typeface="Wingdings" panose="05000000000000000000" pitchFamily="2" charset="2"/>
              </a:rPr>
              <a:t>sesuai</a:t>
            </a:r>
            <a:r>
              <a:rPr lang="en-US" dirty="0">
                <a:sym typeface="Wingdings" panose="05000000000000000000" pitchFamily="2" charset="2"/>
              </a:rPr>
              <a:t>.</a:t>
            </a:r>
          </a:p>
          <a:p>
            <a:r>
              <a:rPr lang="en-US" dirty="0" err="1">
                <a:sym typeface="Wingdings" panose="05000000000000000000" pitchFamily="2" charset="2"/>
              </a:rPr>
              <a:t>Pendekatan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ini</a:t>
            </a:r>
            <a:r>
              <a:rPr lang="en-US" dirty="0">
                <a:sym typeface="Wingdings" panose="05000000000000000000" pitchFamily="2" charset="2"/>
              </a:rPr>
              <a:t> yang </a:t>
            </a:r>
            <a:r>
              <a:rPr lang="en-US" dirty="0" err="1">
                <a:sym typeface="Wingdings" panose="05000000000000000000" pitchFamily="2" charset="2"/>
              </a:rPr>
              <a:t>digunakan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oleh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Psikiatri</a:t>
            </a:r>
            <a:r>
              <a:rPr lang="en-US" dirty="0">
                <a:sym typeface="Wingdings" panose="05000000000000000000" pitchFamily="2" charset="2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04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70104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/>
              <a:t>…cont’d</a:t>
            </a:r>
          </a:p>
        </p:txBody>
      </p:sp>
      <p:sp>
        <p:nvSpPr>
          <p:cNvPr id="3" name="Dudukan Is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batas</a:t>
            </a:r>
            <a:r>
              <a:rPr lang="en-US" dirty="0"/>
              <a:t> yang </a:t>
            </a:r>
            <a:r>
              <a:rPr lang="en-US" dirty="0" err="1"/>
              <a:t>jelas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normal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abnormalitas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batas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objektif</a:t>
            </a:r>
            <a:r>
              <a:rPr lang="en-US" dirty="0"/>
              <a:t> (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protokol</a:t>
            </a:r>
            <a:r>
              <a:rPr lang="en-US" dirty="0"/>
              <a:t> diagnosis).</a:t>
            </a:r>
          </a:p>
          <a:p>
            <a:pPr lvl="1"/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entitas</a:t>
            </a:r>
            <a:r>
              <a:rPr lang="en-US" dirty="0"/>
              <a:t> </a:t>
            </a:r>
            <a:r>
              <a:rPr lang="en-US" dirty="0" err="1"/>
              <a:t>diskrit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klasifikasi</a:t>
            </a:r>
            <a:r>
              <a:rPr lang="en-US" dirty="0">
                <a:sym typeface="Wingdings" panose="05000000000000000000" pitchFamily="2" charset="2"/>
              </a:rPr>
              <a:t> (ICD, DSM, PPDGJ, </a:t>
            </a:r>
            <a:r>
              <a:rPr lang="en-US" dirty="0" err="1">
                <a:sym typeface="Wingdings" panose="05000000000000000000" pitchFamily="2" charset="2"/>
              </a:rPr>
              <a:t>dll</a:t>
            </a:r>
            <a:r>
              <a:rPr lang="en-US" dirty="0">
                <a:sym typeface="Wingdings" panose="05000000000000000000" pitchFamily="2" charset="2"/>
              </a:rPr>
              <a:t>.)</a:t>
            </a:r>
          </a:p>
          <a:p>
            <a:pPr lvl="1"/>
            <a:r>
              <a:rPr lang="en-US" dirty="0" err="1">
                <a:sym typeface="Wingdings" panose="05000000000000000000" pitchFamily="2" charset="2"/>
              </a:rPr>
              <a:t>Melahirkan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pendekatan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biologis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thd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abnormalitas</a:t>
            </a:r>
            <a:endParaRPr lang="en-US" dirty="0"/>
          </a:p>
          <a:p>
            <a:r>
              <a:rPr lang="en-US" dirty="0" err="1"/>
              <a:t>Konsekuensinya</a:t>
            </a:r>
            <a:r>
              <a:rPr lang="en-US" dirty="0"/>
              <a:t>, </a:t>
            </a:r>
            <a:r>
              <a:rPr lang="en-US" dirty="0" err="1"/>
              <a:t>abnormalitas</a:t>
            </a:r>
            <a:r>
              <a:rPr lang="en-US" dirty="0"/>
              <a:t> </a:t>
            </a:r>
            <a:r>
              <a:rPr lang="en-US" dirty="0" err="1"/>
              <a:t>dijauhkan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perbincangan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 </a:t>
            </a:r>
            <a:r>
              <a:rPr lang="en-US" dirty="0" err="1"/>
              <a:t>lokalitas</a:t>
            </a:r>
            <a:r>
              <a:rPr lang="en-US" dirty="0"/>
              <a:t> (</a:t>
            </a:r>
            <a:r>
              <a:rPr lang="en-US" dirty="0" err="1"/>
              <a:t>budaya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74328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70104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err="1"/>
              <a:t>Kritik</a:t>
            </a:r>
            <a:r>
              <a:rPr lang="en-US" sz="4000" b="1" dirty="0"/>
              <a:t> </a:t>
            </a:r>
            <a:r>
              <a:rPr lang="en-US" sz="4000" b="1" dirty="0" err="1"/>
              <a:t>terhadap</a:t>
            </a:r>
            <a:r>
              <a:rPr lang="en-US" sz="4000" b="1" dirty="0"/>
              <a:t> </a:t>
            </a:r>
            <a:r>
              <a:rPr lang="en-US" sz="4000" b="1" dirty="0" err="1"/>
              <a:t>Psikiatri</a:t>
            </a:r>
            <a:endParaRPr lang="en-US" sz="4000" b="1" dirty="0"/>
          </a:p>
        </p:txBody>
      </p:sp>
      <p:sp>
        <p:nvSpPr>
          <p:cNvPr id="3" name="Dudukan Is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Kedokteran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menyelidiki</a:t>
            </a:r>
            <a:r>
              <a:rPr lang="en-US" dirty="0"/>
              <a:t> </a:t>
            </a:r>
            <a:r>
              <a:rPr lang="en-US" dirty="0" err="1"/>
              <a:t>penyebab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.</a:t>
            </a:r>
          </a:p>
          <a:p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Psikiatri</a:t>
            </a:r>
            <a:r>
              <a:rPr lang="en-US" dirty="0"/>
              <a:t> “…</a:t>
            </a:r>
            <a:r>
              <a:rPr lang="en-US" dirty="0" err="1"/>
              <a:t>menempelkan</a:t>
            </a:r>
            <a:r>
              <a:rPr lang="en-US" dirty="0"/>
              <a:t> label </a:t>
            </a:r>
            <a:r>
              <a:rPr lang="en-US" dirty="0" err="1"/>
              <a:t>diagnostik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gejala</a:t>
            </a:r>
            <a:r>
              <a:rPr lang="en-US" dirty="0"/>
              <a:t>/</a:t>
            </a:r>
            <a:r>
              <a:rPr lang="en-US" dirty="0" err="1"/>
              <a:t>gangguan</a:t>
            </a:r>
            <a:r>
              <a:rPr lang="en-US" dirty="0"/>
              <a:t> yang </a:t>
            </a:r>
            <a:r>
              <a:rPr lang="en-US" dirty="0" err="1"/>
              <a:t>bersandar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tampak</a:t>
            </a:r>
            <a:r>
              <a:rPr lang="en-US" dirty="0"/>
              <a:t>/</a:t>
            </a:r>
            <a:r>
              <a:rPr lang="en-US" dirty="0" err="1"/>
              <a:t>gejala</a:t>
            </a:r>
            <a:r>
              <a:rPr lang="en-US" dirty="0"/>
              <a:t> yang </a:t>
            </a:r>
            <a:r>
              <a:rPr lang="en-US" dirty="0" err="1"/>
              <a:t>dilaporkan</a:t>
            </a:r>
            <a:r>
              <a:rPr lang="en-US" dirty="0"/>
              <a:t>..” (Allen 1998).</a:t>
            </a:r>
          </a:p>
          <a:p>
            <a:pPr lvl="1"/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etiologi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seringkali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diketahui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pasti</a:t>
            </a:r>
            <a:r>
              <a:rPr lang="en-US" dirty="0"/>
              <a:t>.</a:t>
            </a:r>
          </a:p>
          <a:p>
            <a:r>
              <a:rPr lang="en-US" dirty="0" err="1"/>
              <a:t>Psikiatri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turbulensi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selalu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ada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revisi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pedoman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diagnostik</a:t>
            </a:r>
            <a:r>
              <a:rPr lang="en-US" dirty="0">
                <a:sym typeface="Wingdings" panose="05000000000000000000" pitchFamily="2" charset="2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204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70104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/>
              <a:t>…cont’d</a:t>
            </a:r>
          </a:p>
        </p:txBody>
      </p:sp>
      <p:sp>
        <p:nvSpPr>
          <p:cNvPr id="3" name="Dudukan Is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Revisi</a:t>
            </a:r>
            <a:r>
              <a:rPr lang="en-US" dirty="0"/>
              <a:t> </a:t>
            </a:r>
            <a:r>
              <a:rPr lang="en-US" dirty="0" err="1"/>
              <a:t>harusnya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kedalaman</a:t>
            </a:r>
            <a:r>
              <a:rPr lang="en-US" dirty="0"/>
              <a:t> </a:t>
            </a:r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,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 yang </a:t>
            </a:r>
            <a:r>
              <a:rPr lang="en-US" dirty="0" err="1"/>
              <a:t>dihapus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ditambah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Homoseksual</a:t>
            </a:r>
            <a:r>
              <a:rPr lang="en-US" dirty="0"/>
              <a:t> (-)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hiperaktivitas</a:t>
            </a:r>
            <a:r>
              <a:rPr lang="en-US" dirty="0"/>
              <a:t> (+)</a:t>
            </a:r>
          </a:p>
          <a:p>
            <a:pPr lvl="1"/>
            <a:r>
              <a:rPr lang="en-US" dirty="0" err="1"/>
              <a:t>Kriteria</a:t>
            </a:r>
            <a:r>
              <a:rPr lang="en-US" dirty="0"/>
              <a:t> </a:t>
            </a:r>
            <a:r>
              <a:rPr lang="en-US" dirty="0" err="1"/>
              <a:t>abnormalitas</a:t>
            </a:r>
            <a:r>
              <a:rPr lang="en-US" dirty="0"/>
              <a:t> </a:t>
            </a:r>
            <a:r>
              <a:rPr lang="en-US" dirty="0" err="1"/>
              <a:t>ternyata</a:t>
            </a:r>
            <a:r>
              <a:rPr lang="en-US" dirty="0"/>
              <a:t> bias,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personal</a:t>
            </a:r>
          </a:p>
          <a:p>
            <a:r>
              <a:rPr lang="en-US" dirty="0" err="1"/>
              <a:t>Kriteria</a:t>
            </a:r>
            <a:r>
              <a:rPr lang="en-US" dirty="0"/>
              <a:t> </a:t>
            </a:r>
            <a:r>
              <a:rPr lang="en-US" dirty="0" err="1"/>
              <a:t>abnormalitas</a:t>
            </a:r>
            <a:r>
              <a:rPr lang="en-US" dirty="0"/>
              <a:t> </a:t>
            </a:r>
            <a:r>
              <a:rPr lang="en-US" dirty="0" err="1"/>
              <a:t>beragam</a:t>
            </a:r>
            <a:r>
              <a:rPr lang="en-US" dirty="0"/>
              <a:t>, </a:t>
            </a:r>
            <a:r>
              <a:rPr lang="en-US" dirty="0" err="1"/>
              <a:t>tergantung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waktunya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44006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70104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err="1"/>
              <a:t>Antipsikiatri</a:t>
            </a:r>
            <a:endParaRPr lang="en-US" sz="4000" b="1" dirty="0"/>
          </a:p>
        </p:txBody>
      </p:sp>
      <p:sp>
        <p:nvSpPr>
          <p:cNvPr id="3" name="Dudukan Is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 err="1"/>
              <a:t>Gerakan</a:t>
            </a:r>
            <a:r>
              <a:rPr lang="en-US" sz="2800" dirty="0"/>
              <a:t> yang </a:t>
            </a:r>
            <a:r>
              <a:rPr lang="en-US" sz="2800" dirty="0" err="1"/>
              <a:t>muncul</a:t>
            </a:r>
            <a:r>
              <a:rPr lang="en-US" sz="2800" dirty="0"/>
              <a:t> di </a:t>
            </a:r>
            <a:r>
              <a:rPr lang="en-US" sz="2800" dirty="0" err="1"/>
              <a:t>Inggris</a:t>
            </a:r>
            <a:r>
              <a:rPr lang="en-US" sz="2800" dirty="0"/>
              <a:t> Raya (Laing &amp; </a:t>
            </a:r>
            <a:r>
              <a:rPr lang="en-US" sz="2800" dirty="0" err="1"/>
              <a:t>Szasz</a:t>
            </a:r>
            <a:r>
              <a:rPr lang="en-US" sz="2800" dirty="0"/>
              <a:t>)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tahun</a:t>
            </a:r>
            <a:r>
              <a:rPr lang="en-US" sz="2800" dirty="0"/>
              <a:t> 1960-70an yang </a:t>
            </a:r>
            <a:r>
              <a:rPr lang="en-US" sz="2800" dirty="0" err="1"/>
              <a:t>dimotori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Psikiater</a:t>
            </a:r>
            <a:r>
              <a:rPr lang="en-US" sz="2800" dirty="0"/>
              <a:t> yang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puas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premis</a:t>
            </a:r>
            <a:r>
              <a:rPr lang="en-US" sz="2800" dirty="0"/>
              <a:t> </a:t>
            </a:r>
            <a:r>
              <a:rPr lang="en-US" sz="2800" dirty="0" err="1"/>
              <a:t>dasar</a:t>
            </a:r>
            <a:r>
              <a:rPr lang="en-US" sz="2800" dirty="0"/>
              <a:t> </a:t>
            </a:r>
            <a:r>
              <a:rPr lang="en-US" sz="2800" dirty="0" err="1"/>
              <a:t>Psikiatri</a:t>
            </a:r>
            <a:r>
              <a:rPr lang="en-US" sz="2800" dirty="0"/>
              <a:t>.</a:t>
            </a:r>
          </a:p>
          <a:p>
            <a:pPr lvl="1"/>
            <a:r>
              <a:rPr lang="en-US" sz="2400" dirty="0" err="1"/>
              <a:t>Tujuan</a:t>
            </a:r>
            <a:r>
              <a:rPr lang="en-US" sz="2400" dirty="0"/>
              <a:t> </a:t>
            </a:r>
            <a:r>
              <a:rPr lang="en-US" sz="2400" dirty="0" err="1"/>
              <a:t>Psikiatri</a:t>
            </a:r>
            <a:endParaRPr lang="en-US" sz="2400" dirty="0"/>
          </a:p>
          <a:p>
            <a:pPr lvl="1"/>
            <a:r>
              <a:rPr lang="en-US" sz="2400" dirty="0" err="1"/>
              <a:t>Konsep</a:t>
            </a:r>
            <a:r>
              <a:rPr lang="en-US" sz="2400" dirty="0"/>
              <a:t> </a:t>
            </a:r>
            <a:r>
              <a:rPr lang="en-US" sz="2400" dirty="0" err="1"/>
              <a:t>dasar</a:t>
            </a:r>
            <a:r>
              <a:rPr lang="en-US" sz="2400" dirty="0"/>
              <a:t> </a:t>
            </a:r>
            <a:r>
              <a:rPr lang="en-US" sz="2400" dirty="0" err="1"/>
              <a:t>mengenai</a:t>
            </a:r>
            <a:r>
              <a:rPr lang="en-US" sz="2400" dirty="0"/>
              <a:t> </a:t>
            </a:r>
            <a:r>
              <a:rPr lang="en-US" sz="2400" dirty="0" err="1"/>
              <a:t>gangguan</a:t>
            </a:r>
            <a:r>
              <a:rPr lang="en-US" sz="2400" dirty="0"/>
              <a:t> mental</a:t>
            </a:r>
          </a:p>
          <a:p>
            <a:pPr lvl="1"/>
            <a:r>
              <a:rPr lang="en-US" sz="2400" dirty="0" err="1"/>
              <a:t>Garis</a:t>
            </a:r>
            <a:r>
              <a:rPr lang="en-US" sz="2400" dirty="0"/>
              <a:t> </a:t>
            </a:r>
            <a:r>
              <a:rPr lang="en-US" sz="2400" dirty="0" err="1"/>
              <a:t>batas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</a:t>
            </a:r>
            <a:r>
              <a:rPr lang="en-US" sz="2400" dirty="0" err="1"/>
              <a:t>kondisi</a:t>
            </a:r>
            <a:r>
              <a:rPr lang="en-US" sz="2400" dirty="0"/>
              <a:t> normal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abnormalitas</a:t>
            </a:r>
            <a:endParaRPr lang="en-US" sz="2400" dirty="0"/>
          </a:p>
          <a:p>
            <a:r>
              <a:rPr lang="en-US" sz="2800" dirty="0" err="1"/>
              <a:t>Penggunaan</a:t>
            </a:r>
            <a:r>
              <a:rPr lang="en-US" sz="2800" dirty="0"/>
              <a:t> label ‘</a:t>
            </a:r>
            <a:r>
              <a:rPr lang="en-US" sz="2800" dirty="0" err="1"/>
              <a:t>gila</a:t>
            </a:r>
            <a:r>
              <a:rPr lang="en-US" sz="2800" dirty="0"/>
              <a:t>’ </a:t>
            </a:r>
            <a:r>
              <a:rPr lang="en-US" sz="2800" dirty="0" err="1"/>
              <a:t>melibatkan</a:t>
            </a:r>
            <a:r>
              <a:rPr lang="en-US" sz="2800" dirty="0"/>
              <a:t> </a:t>
            </a:r>
            <a:r>
              <a:rPr lang="en-US" sz="2800" i="1" dirty="0"/>
              <a:t>moral judgment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evaluasi</a:t>
            </a:r>
            <a:r>
              <a:rPr lang="en-US" sz="2800" dirty="0"/>
              <a:t> </a:t>
            </a:r>
            <a:r>
              <a:rPr lang="en-US" sz="2800" dirty="0" err="1"/>
              <a:t>atas</a:t>
            </a:r>
            <a:r>
              <a:rPr lang="en-US" sz="2800" dirty="0"/>
              <a:t> </a:t>
            </a:r>
            <a:r>
              <a:rPr lang="en-US" sz="2800" dirty="0" err="1"/>
              <a:t>aksi</a:t>
            </a:r>
            <a:r>
              <a:rPr lang="en-US" sz="2800" dirty="0"/>
              <a:t> </a:t>
            </a:r>
            <a:r>
              <a:rPr lang="en-US" sz="2800" dirty="0" err="1"/>
              <a:t>individu</a:t>
            </a:r>
            <a:r>
              <a:rPr lang="en-US" sz="2800" dirty="0"/>
              <a:t>, </a:t>
            </a:r>
            <a:r>
              <a:rPr lang="en-US" sz="2800" dirty="0" err="1"/>
              <a:t>bukan</a:t>
            </a:r>
            <a:r>
              <a:rPr lang="en-US" sz="2800" dirty="0"/>
              <a:t> </a:t>
            </a:r>
            <a:r>
              <a:rPr lang="en-US" sz="2800" dirty="0" err="1"/>
              <a:t>fungsi</a:t>
            </a:r>
            <a:r>
              <a:rPr lang="en-US" sz="2800" dirty="0"/>
              <a:t> </a:t>
            </a:r>
            <a:r>
              <a:rPr lang="en-US" sz="2800" dirty="0" err="1"/>
              <a:t>fisiologisnya</a:t>
            </a:r>
            <a:r>
              <a:rPr lang="en-US" sz="2800" dirty="0"/>
              <a:t>.</a:t>
            </a:r>
          </a:p>
          <a:p>
            <a:r>
              <a:rPr lang="en-US" sz="2800" dirty="0"/>
              <a:t>Gila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gila</a:t>
            </a:r>
            <a:r>
              <a:rPr lang="en-US" sz="2800" dirty="0"/>
              <a:t> </a:t>
            </a:r>
            <a:r>
              <a:rPr lang="en-US" sz="2800" dirty="0" err="1"/>
              <a:t>hanya</a:t>
            </a:r>
            <a:r>
              <a:rPr lang="en-US" sz="2800" dirty="0"/>
              <a:t> </a:t>
            </a:r>
            <a:r>
              <a:rPr lang="en-US" sz="2800" dirty="0" err="1"/>
              <a:t>sekedar</a:t>
            </a:r>
            <a:r>
              <a:rPr lang="en-US" sz="2800" dirty="0"/>
              <a:t> </a:t>
            </a:r>
            <a:r>
              <a:rPr lang="en-US" sz="2800" dirty="0" err="1"/>
              <a:t>perkara</a:t>
            </a:r>
            <a:r>
              <a:rPr lang="en-US" sz="2800" dirty="0"/>
              <a:t> </a:t>
            </a:r>
            <a:r>
              <a:rPr lang="en-US" sz="2800" dirty="0" err="1"/>
              <a:t>konformitas</a:t>
            </a:r>
            <a:r>
              <a:rPr lang="en-US" sz="2800" dirty="0"/>
              <a:t> </a:t>
            </a:r>
            <a:r>
              <a:rPr lang="en-US" sz="2800" dirty="0" err="1"/>
              <a:t>terhadap</a:t>
            </a:r>
            <a:r>
              <a:rPr lang="en-US" sz="2800" dirty="0"/>
              <a:t> </a:t>
            </a:r>
            <a:r>
              <a:rPr lang="en-US" sz="2800" dirty="0" err="1"/>
              <a:t>nilai-nilai</a:t>
            </a:r>
            <a:r>
              <a:rPr lang="en-US" sz="2800" dirty="0"/>
              <a:t> </a:t>
            </a:r>
            <a:r>
              <a:rPr lang="en-US" sz="2800" dirty="0" err="1"/>
              <a:t>kelompok</a:t>
            </a:r>
            <a:r>
              <a:rPr lang="en-US" sz="2800" dirty="0"/>
              <a:t>.</a:t>
            </a:r>
            <a:endParaRPr lang="en-US" sz="24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39685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70104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/>
              <a:t>...cont’d</a:t>
            </a:r>
          </a:p>
        </p:txBody>
      </p:sp>
      <p:sp>
        <p:nvSpPr>
          <p:cNvPr id="3" name="Dudukan Is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/>
              <a:t>“…</a:t>
            </a:r>
            <a:r>
              <a:rPr lang="en-GB" sz="2800" b="1" dirty="0"/>
              <a:t>there is no </a:t>
            </a:r>
            <a:r>
              <a:rPr lang="en-US" sz="2800" b="1" dirty="0"/>
              <a:t>such mental ‘disease’ as schizophrenia</a:t>
            </a:r>
            <a:r>
              <a:rPr lang="en-US" sz="2800" dirty="0"/>
              <a:t>: the experiences and </a:t>
            </a:r>
            <a:r>
              <a:rPr lang="en-US" sz="2800" dirty="0" err="1"/>
              <a:t>behaviour</a:t>
            </a:r>
            <a:r>
              <a:rPr lang="en-US" sz="2800" dirty="0"/>
              <a:t> of diagnosed schizophrenics are to be seen as </a:t>
            </a:r>
            <a:r>
              <a:rPr lang="en-US" sz="2800" b="1" dirty="0"/>
              <a:t>strategies to cope </a:t>
            </a:r>
            <a:r>
              <a:rPr lang="en-US" sz="2800" dirty="0"/>
              <a:t>with the </a:t>
            </a:r>
            <a:r>
              <a:rPr lang="en-US" sz="2800" b="1" dirty="0"/>
              <a:t>inconsistencies of the social </a:t>
            </a:r>
            <a:r>
              <a:rPr lang="en-GB" sz="2800" b="1" dirty="0"/>
              <a:t>world</a:t>
            </a:r>
            <a:r>
              <a:rPr lang="en-GB" sz="2800" dirty="0"/>
              <a:t>… (Laing 1989)”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“…</a:t>
            </a:r>
            <a:r>
              <a:rPr lang="en-GB" sz="2800" dirty="0"/>
              <a:t>mental </a:t>
            </a:r>
            <a:r>
              <a:rPr lang="en-US" sz="2800" dirty="0"/>
              <a:t>disorder is </a:t>
            </a:r>
            <a:r>
              <a:rPr lang="en-US" sz="2800" b="1" dirty="0"/>
              <a:t>just a label </a:t>
            </a:r>
            <a:r>
              <a:rPr lang="en-US" sz="2800" dirty="0"/>
              <a:t>used by psychiatry to </a:t>
            </a:r>
            <a:r>
              <a:rPr lang="en-GB" sz="2800" b="1" dirty="0"/>
              <a:t>mystify</a:t>
            </a:r>
            <a:r>
              <a:rPr lang="en-GB" sz="2800" dirty="0"/>
              <a:t> social control…” (</a:t>
            </a:r>
            <a:r>
              <a:rPr lang="en-GB" sz="2800" dirty="0" err="1"/>
              <a:t>Szasz</a:t>
            </a:r>
            <a:r>
              <a:rPr lang="en-GB" sz="2800" dirty="0"/>
              <a:t> 1961)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944759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Office">
  <a:themeElements>
    <a:clrScheme name="Ka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Office">
  <a:themeElements>
    <a:clrScheme name="Ka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Office">
  <a:themeElements>
    <a:clrScheme name="Ka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1st Official PPT Template Psychology</Template>
  <TotalTime>769</TotalTime>
  <Words>606</Words>
  <Application>Microsoft Office PowerPoint</Application>
  <PresentationFormat>On-screen Show (4:3)</PresentationFormat>
  <Paragraphs>67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Tema Office</vt:lpstr>
      <vt:lpstr>Kritik terhadap Pendekatan Biomedis: Sebuah pengantar</vt:lpstr>
      <vt:lpstr>Lingkup kajian mata kuliah</vt:lpstr>
      <vt:lpstr>Asesmen</vt:lpstr>
      <vt:lpstr>‘The medical model’ (Baltrusaityte 2003)</vt:lpstr>
      <vt:lpstr>…cont’d</vt:lpstr>
      <vt:lpstr>Kritik terhadap Psikiatri</vt:lpstr>
      <vt:lpstr>…cont’d</vt:lpstr>
      <vt:lpstr>Antipsikiatri</vt:lpstr>
      <vt:lpstr>...cont’d</vt:lpstr>
      <vt:lpstr>Pendekatan multidisiplin</vt:lpstr>
      <vt:lpstr>…cont’d</vt:lpstr>
      <vt:lpstr>Misi kajian kesehatan mental komunitas</vt:lpstr>
    </vt:vector>
  </TitlesOfParts>
  <Company>Psikologi Unair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Rizqy Amelia Zein</dc:creator>
  <cp:lastModifiedBy>Rizqy Amelia Zein</cp:lastModifiedBy>
  <cp:revision>57</cp:revision>
  <dcterms:created xsi:type="dcterms:W3CDTF">2015-03-13T04:26:16Z</dcterms:created>
  <dcterms:modified xsi:type="dcterms:W3CDTF">2019-02-10T05:31:17Z</dcterms:modified>
</cp:coreProperties>
</file>