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9" r:id="rId4"/>
    <p:sldId id="275" r:id="rId5"/>
    <p:sldId id="273" r:id="rId6"/>
    <p:sldId id="272" r:id="rId7"/>
    <p:sldId id="274" r:id="rId8"/>
    <p:sldId id="276" r:id="rId9"/>
    <p:sldId id="270" r:id="rId10"/>
    <p:sldId id="280" r:id="rId11"/>
    <p:sldId id="277" r:id="rId12"/>
    <p:sldId id="268" r:id="rId13"/>
    <p:sldId id="28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35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49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6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15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50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3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28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67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74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FDF69D3-A241-41F2-9E2C-2BA1D6478157}" type="datetimeFigureOut">
              <a:rPr lang="en-GB" smtClean="0"/>
              <a:t>25/02/2018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defTabSz="91429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7CC1828-B425-4F8E-8470-C9086DFD65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6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580" y="590842"/>
            <a:ext cx="6789742" cy="1405892"/>
          </a:xfrm>
        </p:spPr>
        <p:txBody>
          <a:bodyPr/>
          <a:lstStyle/>
          <a:p>
            <a:r>
              <a:rPr lang="en-GB" b="1" dirty="0"/>
              <a:t>Modal </a:t>
            </a:r>
            <a:r>
              <a:rPr lang="en-GB" b="1" dirty="0" err="1"/>
              <a:t>Sosial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512580" y="2743072"/>
            <a:ext cx="6789742" cy="70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sz="3600" b="1" dirty="0" err="1"/>
              <a:t>Kesehatan</a:t>
            </a:r>
            <a:r>
              <a:rPr lang="en-GB" sz="3600" b="1" dirty="0"/>
              <a:t> Mental </a:t>
            </a:r>
            <a:r>
              <a:rPr lang="en-GB" sz="3600" b="1" dirty="0" err="1"/>
              <a:t>Komunitas</a:t>
            </a:r>
            <a:endParaRPr lang="en-GB" sz="3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12580" y="4895302"/>
            <a:ext cx="6789742" cy="1405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912813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sz="2400" b="1"/>
              <a:t>Rizqy Amelia Zein</a:t>
            </a:r>
          </a:p>
          <a:p>
            <a:r>
              <a:rPr lang="en-US" sz="2400" b="1"/>
              <a:t>Departemen </a:t>
            </a:r>
            <a:r>
              <a:rPr lang="en-US" sz="2400" b="1" dirty="0" err="1"/>
              <a:t>Psikologi</a:t>
            </a:r>
            <a:r>
              <a:rPr lang="en-US" sz="2400" b="1" dirty="0"/>
              <a:t> </a:t>
            </a:r>
            <a:r>
              <a:rPr lang="en-US" sz="2400" b="1" dirty="0" err="1"/>
              <a:t>Kepribadian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Sosial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4698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Cognitive social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i="1" dirty="0"/>
              <a:t>Social ties</a:t>
            </a:r>
            <a:r>
              <a:rPr lang="en-US" sz="2400" dirty="0"/>
              <a:t>,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konstruk</a:t>
            </a:r>
            <a:r>
              <a:rPr lang="en-US" sz="2400" dirty="0"/>
              <a:t> </a:t>
            </a:r>
            <a:r>
              <a:rPr lang="en-US" sz="2400" dirty="0" err="1"/>
              <a:t>turunan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cognitive social capital</a:t>
            </a:r>
            <a:r>
              <a:rPr lang="en-US" sz="2400" dirty="0"/>
              <a:t>,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sehat</a:t>
            </a:r>
            <a:r>
              <a:rPr lang="en-US" sz="2400" dirty="0"/>
              <a:t> mental (</a:t>
            </a:r>
            <a:r>
              <a:rPr lang="en-US" sz="2400" dirty="0" err="1"/>
              <a:t>Kawachi</a:t>
            </a:r>
            <a:r>
              <a:rPr lang="en-US" sz="2400" dirty="0"/>
              <a:t> &amp; Berkman 2001).</a:t>
            </a:r>
          </a:p>
          <a:p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intergrasi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harapan</a:t>
            </a:r>
            <a:r>
              <a:rPr lang="en-US" sz="2400" dirty="0"/>
              <a:t> </a:t>
            </a:r>
            <a:r>
              <a:rPr lang="en-US" sz="2400" dirty="0" err="1"/>
              <a:t>hidupnya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lima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lama (Berkman &amp; Syme 1979)</a:t>
            </a:r>
          </a:p>
          <a:p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ditemukan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buffering effect, </a:t>
            </a:r>
            <a:r>
              <a:rPr lang="en-US" sz="2400" dirty="0" err="1"/>
              <a:t>mencegah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 (Brown, et al. 1986),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perceived lack of support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menderita</a:t>
            </a:r>
            <a:r>
              <a:rPr lang="en-US" sz="2400" dirty="0"/>
              <a:t> </a:t>
            </a:r>
            <a:r>
              <a:rPr lang="en-US" sz="2400" dirty="0" err="1"/>
              <a:t>simtom</a:t>
            </a:r>
            <a:r>
              <a:rPr lang="en-US" sz="2400" dirty="0"/>
              <a:t> </a:t>
            </a:r>
            <a:r>
              <a:rPr lang="en-US" sz="2400" dirty="0" err="1"/>
              <a:t>neurotik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mental, </a:t>
            </a:r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social ties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peranannya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proses </a:t>
            </a:r>
            <a:r>
              <a:rPr lang="en-US" sz="2400" i="1" dirty="0"/>
              <a:t>recovery</a:t>
            </a:r>
            <a:r>
              <a:rPr lang="en-US" sz="2400" dirty="0"/>
              <a:t>. </a:t>
            </a:r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keluarga</a:t>
            </a:r>
            <a:r>
              <a:rPr lang="en-US" sz="2400" dirty="0"/>
              <a:t> </a:t>
            </a:r>
            <a:r>
              <a:rPr lang="en-US" sz="2400" dirty="0" err="1"/>
              <a:t>terdekat</a:t>
            </a:r>
            <a:r>
              <a:rPr lang="en-US" sz="2400" dirty="0"/>
              <a:t> juga </a:t>
            </a:r>
            <a:r>
              <a:rPr lang="en-US" sz="2400" dirty="0" err="1"/>
              <a:t>mencegah</a:t>
            </a:r>
            <a:r>
              <a:rPr lang="en-US" sz="2400" dirty="0"/>
              <a:t> ODS </a:t>
            </a:r>
            <a:r>
              <a:rPr lang="en-US" sz="2400" i="1" dirty="0"/>
              <a:t>relapse.</a:t>
            </a:r>
            <a:endParaRPr lang="en-US" sz="2400" dirty="0"/>
          </a:p>
          <a:p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560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709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Kritik</a:t>
            </a:r>
            <a:r>
              <a:rPr lang="en-GB" b="1" dirty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45" y="1269856"/>
            <a:ext cx="10972800" cy="4525963"/>
          </a:xfrm>
        </p:spPr>
        <p:txBody>
          <a:bodyPr/>
          <a:lstStyle/>
          <a:p>
            <a:r>
              <a:rPr lang="en-US" sz="2400" dirty="0"/>
              <a:t>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diasumsikan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public good, </a:t>
            </a:r>
            <a:r>
              <a:rPr lang="en-US" sz="2400" dirty="0" err="1"/>
              <a:t>padahal</a:t>
            </a:r>
            <a:r>
              <a:rPr lang="en-US" sz="2400" dirty="0"/>
              <a:t> </a:t>
            </a:r>
            <a:r>
              <a:rPr lang="en-US" sz="2400" dirty="0" err="1"/>
              <a:t>kenyataannya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sesederhana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Terutama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i="1" dirty="0"/>
              <a:t>bonding social capital</a:t>
            </a:r>
            <a:r>
              <a:rPr lang="en-US" sz="2000" dirty="0"/>
              <a:t>,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(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prasangka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diskriminasi</a:t>
            </a:r>
            <a:r>
              <a:rPr lang="en-US" sz="2000" dirty="0"/>
              <a:t>) </a:t>
            </a:r>
            <a:r>
              <a:rPr lang="en-US" sz="2000" dirty="0" err="1"/>
              <a:t>justru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majemuk</a:t>
            </a:r>
            <a:r>
              <a:rPr lang="en-US" sz="2000" dirty="0"/>
              <a:t>.</a:t>
            </a:r>
          </a:p>
          <a:p>
            <a:r>
              <a:rPr lang="en-US" sz="2400" dirty="0" err="1"/>
              <a:t>Konsep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, </a:t>
            </a:r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amat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</a:t>
            </a:r>
            <a:r>
              <a:rPr lang="en-US" sz="2400" dirty="0" err="1"/>
              <a:t>persoalan</a:t>
            </a:r>
            <a:r>
              <a:rPr lang="en-US" sz="2400" dirty="0"/>
              <a:t> </a:t>
            </a:r>
            <a:r>
              <a:rPr lang="en-US" sz="2400" dirty="0" err="1"/>
              <a:t>epidemiologis</a:t>
            </a:r>
            <a:r>
              <a:rPr lang="en-US" sz="2400" dirty="0"/>
              <a:t> yang </a:t>
            </a:r>
            <a:r>
              <a:rPr lang="en-US" sz="2400" dirty="0" err="1"/>
              <a:t>kaitannya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isu</a:t>
            </a:r>
            <a:r>
              <a:rPr lang="en-US" sz="2400" dirty="0"/>
              <a:t> </a:t>
            </a:r>
            <a:r>
              <a:rPr lang="en-US" sz="2400" dirty="0" err="1"/>
              <a:t>kesenjangan</a:t>
            </a:r>
            <a:r>
              <a:rPr lang="en-US" sz="2400" dirty="0"/>
              <a:t> </a:t>
            </a:r>
            <a:r>
              <a:rPr lang="en-US" sz="2400" dirty="0" err="1"/>
              <a:t>geografis</a:t>
            </a:r>
            <a:r>
              <a:rPr lang="en-US" sz="2400" dirty="0"/>
              <a:t>/</a:t>
            </a:r>
            <a:r>
              <a:rPr lang="en-US" sz="2400" dirty="0" err="1"/>
              <a:t>sosioekonomi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mengakomodasi</a:t>
            </a:r>
            <a:r>
              <a:rPr lang="en-US" sz="2400" dirty="0"/>
              <a:t>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diversitas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epidemiologis</a:t>
            </a:r>
            <a:r>
              <a:rPr lang="en-US" sz="2400" dirty="0"/>
              <a:t>,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mengasumsikan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proxy </a:t>
            </a:r>
            <a:r>
              <a:rPr lang="en-US" sz="2400" dirty="0" err="1"/>
              <a:t>konteks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tsb</a:t>
            </a:r>
            <a:r>
              <a:rPr lang="en-US" sz="2400" dirty="0"/>
              <a:t> </a:t>
            </a:r>
            <a:r>
              <a:rPr lang="en-US" sz="2400" dirty="0" err="1"/>
              <a:t>menjalani</a:t>
            </a:r>
            <a:r>
              <a:rPr lang="en-US" sz="2400" dirty="0"/>
              <a:t> </a:t>
            </a:r>
            <a:r>
              <a:rPr lang="en-US" sz="2400" dirty="0" err="1"/>
              <a:t>kehidupannya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Contohnya</a:t>
            </a:r>
            <a:r>
              <a:rPr lang="en-US" sz="2000" dirty="0"/>
              <a:t>, </a:t>
            </a:r>
            <a:r>
              <a:rPr lang="en-US" sz="2000" dirty="0" err="1"/>
              <a:t>peneliti</a:t>
            </a:r>
            <a:r>
              <a:rPr lang="en-US" sz="2000" dirty="0"/>
              <a:t> </a:t>
            </a:r>
            <a:r>
              <a:rPr lang="en-US" sz="2000" dirty="0" err="1"/>
              <a:t>mengasumsikan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orang </a:t>
            </a:r>
            <a:r>
              <a:rPr lang="en-US" sz="2000" dirty="0" err="1"/>
              <a:t>miskin</a:t>
            </a:r>
            <a:r>
              <a:rPr lang="en-US" sz="2000" dirty="0"/>
              <a:t> yang </a:t>
            </a:r>
            <a:r>
              <a:rPr lang="en-US" sz="2000" dirty="0" err="1"/>
              <a:t>tinggal</a:t>
            </a:r>
            <a:r>
              <a:rPr lang="en-US" sz="2000" dirty="0"/>
              <a:t> di area </a:t>
            </a:r>
            <a:r>
              <a:rPr lang="en-US" sz="2000" dirty="0" err="1"/>
              <a:t>kumuh</a:t>
            </a:r>
            <a:r>
              <a:rPr lang="en-US" sz="2000" dirty="0"/>
              <a:t> (</a:t>
            </a:r>
            <a:r>
              <a:rPr lang="en-US" sz="2000" i="1" dirty="0"/>
              <a:t>slum</a:t>
            </a:r>
            <a:r>
              <a:rPr lang="en-US" sz="2000" dirty="0"/>
              <a:t>), </a:t>
            </a:r>
            <a:r>
              <a:rPr lang="en-US" sz="2000" dirty="0" err="1"/>
              <a:t>dan</a:t>
            </a:r>
            <a:r>
              <a:rPr lang="en-US" sz="2000" dirty="0"/>
              <a:t> di area </a:t>
            </a:r>
            <a:r>
              <a:rPr lang="en-US" sz="2000" dirty="0" err="1"/>
              <a:t>kumuh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orang </a:t>
            </a:r>
            <a:r>
              <a:rPr lang="en-US" sz="2000" dirty="0" err="1"/>
              <a:t>miskin</a:t>
            </a:r>
            <a:r>
              <a:rPr lang="en-US" sz="2000" dirty="0"/>
              <a:t>.</a:t>
            </a:r>
            <a:endParaRPr lang="en-US" sz="2000" i="1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665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Kritik</a:t>
            </a:r>
            <a:r>
              <a:rPr lang="en-GB" b="1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9862"/>
            <a:ext cx="10972800" cy="4525963"/>
          </a:xfrm>
        </p:spPr>
        <p:txBody>
          <a:bodyPr/>
          <a:lstStyle/>
          <a:p>
            <a:r>
              <a:rPr lang="en-US" sz="2400" dirty="0" err="1"/>
              <a:t>Asumsi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rentan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ecological fallacy.</a:t>
            </a:r>
          </a:p>
          <a:p>
            <a:pPr lvl="1"/>
            <a:r>
              <a:rPr lang="en-US" sz="2000" dirty="0" err="1"/>
              <a:t>Kesalahan</a:t>
            </a:r>
            <a:r>
              <a:rPr lang="en-US" sz="2000" dirty="0"/>
              <a:t> </a:t>
            </a:r>
            <a:r>
              <a:rPr lang="en-US" sz="2000" dirty="0" err="1"/>
              <a:t>logika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mengasumsikan</a:t>
            </a:r>
            <a:r>
              <a:rPr lang="en-US" sz="2000" dirty="0"/>
              <a:t> </a:t>
            </a:r>
            <a:r>
              <a:rPr lang="en-US" sz="2000" dirty="0" err="1"/>
              <a:t>tiadanya</a:t>
            </a:r>
            <a:r>
              <a:rPr lang="en-US" sz="2000" dirty="0"/>
              <a:t> </a:t>
            </a:r>
            <a:r>
              <a:rPr lang="en-US" sz="2000" dirty="0" err="1"/>
              <a:t>diferensiasi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lokasi</a:t>
            </a:r>
            <a:r>
              <a:rPr lang="en-US" sz="2000" dirty="0"/>
              <a:t> yang </a:t>
            </a:r>
            <a:r>
              <a:rPr lang="en-US" sz="2000" dirty="0" err="1"/>
              <a:t>spesifik</a:t>
            </a:r>
            <a:r>
              <a:rPr lang="en-US" sz="2000" dirty="0"/>
              <a:t>.</a:t>
            </a:r>
          </a:p>
          <a:p>
            <a:pPr lvl="1"/>
            <a:r>
              <a:rPr lang="en-US" sz="2000" dirty="0" err="1"/>
              <a:t>Padahal</a:t>
            </a:r>
            <a:r>
              <a:rPr lang="en-US" sz="2000" dirty="0"/>
              <a:t> </a:t>
            </a:r>
            <a:r>
              <a:rPr lang="en-US" sz="2000" dirty="0" err="1"/>
              <a:t>kota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Jakarta </a:t>
            </a:r>
            <a:r>
              <a:rPr lang="en-US" sz="2000" dirty="0" err="1"/>
              <a:t>atau</a:t>
            </a:r>
            <a:r>
              <a:rPr lang="en-US" sz="2000" dirty="0"/>
              <a:t> Surabaya,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lokasi</a:t>
            </a:r>
            <a:r>
              <a:rPr lang="en-US" sz="2000" dirty="0"/>
              <a:t>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kelas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masyarakatnya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bercampur</a:t>
            </a:r>
            <a:r>
              <a:rPr lang="en-US" sz="2000" dirty="0"/>
              <a:t>.</a:t>
            </a:r>
          </a:p>
          <a:p>
            <a:r>
              <a:rPr lang="en-US" sz="2400" i="1" dirty="0"/>
              <a:t>Ecological fallacy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bias </a:t>
            </a:r>
            <a:r>
              <a:rPr lang="en-US" sz="2400" dirty="0" err="1"/>
              <a:t>peneliti</a:t>
            </a:r>
            <a:r>
              <a:rPr lang="en-US" sz="2400" dirty="0"/>
              <a:t>,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menginvestigasi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domisili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interaksi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jejaring</a:t>
            </a:r>
            <a:r>
              <a:rPr lang="en-US" sz="2400" dirty="0"/>
              <a:t> </a:t>
            </a:r>
            <a:r>
              <a:rPr lang="en-US" sz="2400" dirty="0" err="1"/>
              <a:t>sosialnya</a:t>
            </a:r>
            <a:r>
              <a:rPr lang="en-US" sz="2400" dirty="0"/>
              <a:t>. </a:t>
            </a:r>
          </a:p>
          <a:p>
            <a:pPr lvl="1"/>
            <a:r>
              <a:rPr lang="en-US" sz="2000" dirty="0" err="1"/>
              <a:t>Relasi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prediktor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i="1" dirty="0"/>
              <a:t>emergence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re-emergence</a:t>
            </a:r>
            <a:r>
              <a:rPr lang="en-US" sz="2000" dirty="0"/>
              <a:t> </a:t>
            </a:r>
            <a:r>
              <a:rPr lang="en-US" sz="2000" dirty="0" err="1"/>
              <a:t>persoalan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</a:t>
            </a:r>
            <a:r>
              <a:rPr lang="en-US" sz="2400" dirty="0"/>
              <a:t>.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002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 err="1"/>
              <a:t>Kritik</a:t>
            </a:r>
            <a:r>
              <a:rPr lang="en-GB" b="1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Mengoperasionalisasi</a:t>
            </a:r>
            <a:r>
              <a:rPr lang="en-US" sz="2400" dirty="0"/>
              <a:t> (</a:t>
            </a:r>
            <a:r>
              <a:rPr lang="en-US" sz="2400" dirty="0" err="1"/>
              <a:t>mengukur</a:t>
            </a:r>
            <a:r>
              <a:rPr lang="en-US" sz="2400" dirty="0"/>
              <a:t>) </a:t>
            </a:r>
            <a:r>
              <a:rPr lang="en-US" sz="2400" dirty="0" err="1"/>
              <a:t>konsep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Pengukuran</a:t>
            </a:r>
            <a:r>
              <a:rPr lang="en-US" sz="2000" dirty="0"/>
              <a:t> yang </a:t>
            </a:r>
            <a:r>
              <a:rPr lang="en-US" sz="2000" dirty="0" err="1"/>
              <a:t>dilakukan</a:t>
            </a:r>
            <a:r>
              <a:rPr lang="en-US" sz="2000" dirty="0"/>
              <a:t> di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simplistik</a:t>
            </a:r>
            <a:r>
              <a:rPr lang="en-US" sz="2000" dirty="0"/>
              <a:t>, </a:t>
            </a:r>
            <a:r>
              <a:rPr lang="en-US" sz="2000" dirty="0" err="1"/>
              <a:t>meniadakan</a:t>
            </a:r>
            <a:r>
              <a:rPr lang="en-US" sz="2000" dirty="0"/>
              <a:t> </a:t>
            </a:r>
            <a:r>
              <a:rPr lang="en-US" sz="2000" dirty="0" err="1"/>
              <a:t>kompleksitas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asalnya</a:t>
            </a:r>
            <a:r>
              <a:rPr lang="en-US" sz="2000" dirty="0"/>
              <a:t>.</a:t>
            </a:r>
          </a:p>
          <a:p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desain</a:t>
            </a:r>
            <a:r>
              <a:rPr lang="en-US" sz="2400" dirty="0"/>
              <a:t> </a:t>
            </a:r>
            <a:r>
              <a:rPr lang="en-US" sz="2400" i="1" dirty="0"/>
              <a:t>cross-sectional survey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menginvestigasi</a:t>
            </a:r>
            <a:r>
              <a:rPr lang="en-US" sz="2400" dirty="0"/>
              <a:t> </a:t>
            </a:r>
            <a:r>
              <a:rPr lang="en-US" sz="2400" dirty="0" err="1"/>
              <a:t>kaitan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(mental)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 yang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metodologi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model </a:t>
            </a:r>
            <a:r>
              <a:rPr lang="en-US" sz="2000" dirty="0" err="1"/>
              <a:t>pengukuran</a:t>
            </a:r>
            <a:r>
              <a:rPr lang="en-US" sz="2000" dirty="0"/>
              <a:t> modal </a:t>
            </a:r>
            <a:r>
              <a:rPr lang="en-US" sz="2000" dirty="0" err="1"/>
              <a:t>sosial</a:t>
            </a:r>
            <a:r>
              <a:rPr lang="en-US" sz="2000" dirty="0"/>
              <a:t> yang </a:t>
            </a:r>
            <a:r>
              <a:rPr lang="en-US" sz="2000" dirty="0" err="1"/>
              <a:t>sifatnya</a:t>
            </a:r>
            <a:r>
              <a:rPr lang="en-US" sz="2000" dirty="0"/>
              <a:t> </a:t>
            </a:r>
            <a:r>
              <a:rPr lang="en-US" sz="2000" dirty="0" err="1"/>
              <a:t>ekologis</a:t>
            </a:r>
            <a:r>
              <a:rPr lang="en-US" sz="2000" dirty="0"/>
              <a:t>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teorinya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Banyak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data </a:t>
            </a:r>
            <a:r>
              <a:rPr lang="en-US" sz="2000" dirty="0" err="1"/>
              <a:t>agregat</a:t>
            </a:r>
            <a:r>
              <a:rPr lang="en-US" sz="2000" dirty="0"/>
              <a:t>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 err="1">
                <a:sym typeface="Wingdings" panose="05000000000000000000" pitchFamily="2" charset="2"/>
              </a:rPr>
              <a:t>ada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risiko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atomistic fallacy</a:t>
            </a:r>
            <a:r>
              <a:rPr lang="en-US" sz="2000" dirty="0">
                <a:sym typeface="Wingdings" panose="05000000000000000000" pitchFamily="2" charset="2"/>
              </a:rPr>
              <a:t> (Diez Roux 1998).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648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9526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Modal </a:t>
            </a:r>
            <a:r>
              <a:rPr lang="en-GB" b="1" dirty="0" err="1"/>
              <a:t>sosial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22073"/>
            <a:ext cx="10972800" cy="4525963"/>
          </a:xfrm>
        </p:spPr>
        <p:txBody>
          <a:bodyPr/>
          <a:lstStyle/>
          <a:p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(</a:t>
            </a:r>
            <a:r>
              <a:rPr lang="en-US" sz="2400" i="1" dirty="0"/>
              <a:t>ecological theory </a:t>
            </a:r>
            <a:r>
              <a:rPr lang="en-US" sz="2400" dirty="0"/>
              <a:t>– </a:t>
            </a:r>
            <a:r>
              <a:rPr lang="en-US" sz="2400" dirty="0" err="1"/>
              <a:t>Brofenbrenner</a:t>
            </a:r>
            <a:r>
              <a:rPr lang="en-US" sz="2400" dirty="0"/>
              <a:t>),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menggambarkan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i="1" dirty="0"/>
              <a:t>social network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sosiologi</a:t>
            </a:r>
            <a:r>
              <a:rPr lang="en-US" sz="2000" dirty="0"/>
              <a:t>, </a:t>
            </a:r>
            <a:r>
              <a:rPr lang="en-US" sz="2000" i="1" dirty="0"/>
              <a:t>social network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modal </a:t>
            </a:r>
            <a:r>
              <a:rPr lang="en-US" sz="2000" dirty="0" err="1"/>
              <a:t>sosial</a:t>
            </a:r>
            <a:r>
              <a:rPr lang="en-US" sz="2000" dirty="0"/>
              <a:t> (</a:t>
            </a:r>
            <a:r>
              <a:rPr lang="en-US" sz="2000" i="1" dirty="0"/>
              <a:t>social capital</a:t>
            </a:r>
            <a:r>
              <a:rPr lang="en-US" sz="2000" dirty="0"/>
              <a:t>).</a:t>
            </a:r>
          </a:p>
          <a:p>
            <a:r>
              <a:rPr lang="en-US" sz="2400" dirty="0"/>
              <a:t>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konstruk</a:t>
            </a:r>
            <a:r>
              <a:rPr lang="en-US" sz="2400" dirty="0"/>
              <a:t> yang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i="1" dirty="0"/>
              <a:t>social ties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.</a:t>
            </a:r>
          </a:p>
          <a:p>
            <a:pPr lvl="1"/>
            <a:r>
              <a:rPr lang="en-US" sz="2000" i="1" dirty="0"/>
              <a:t>Social ties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ikatan</a:t>
            </a:r>
            <a:r>
              <a:rPr lang="en-US" sz="2000" dirty="0"/>
              <a:t> </a:t>
            </a:r>
            <a:r>
              <a:rPr lang="en-US" sz="2000" dirty="0" err="1"/>
              <a:t>keluarga</a:t>
            </a:r>
            <a:r>
              <a:rPr lang="en-US" sz="2000" dirty="0"/>
              <a:t>, </a:t>
            </a:r>
            <a:r>
              <a:rPr lang="en-US" sz="2000" dirty="0" err="1"/>
              <a:t>kerabat</a:t>
            </a:r>
            <a:r>
              <a:rPr lang="en-US" sz="2000" dirty="0"/>
              <a:t>, </a:t>
            </a:r>
            <a:r>
              <a:rPr lang="en-US" sz="2000" dirty="0" err="1"/>
              <a:t>tetangga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orang lain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i="1" dirty="0"/>
              <a:t>shared interest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(</a:t>
            </a:r>
            <a:r>
              <a:rPr lang="en-US" sz="2000" i="1" dirty="0"/>
              <a:t>extended community</a:t>
            </a:r>
            <a:r>
              <a:rPr lang="en-US" sz="2000" dirty="0"/>
              <a:t>)</a:t>
            </a:r>
            <a:endParaRPr lang="en-US" sz="2000" i="1" dirty="0"/>
          </a:p>
          <a:p>
            <a:r>
              <a:rPr lang="en-US" sz="2400" i="1" dirty="0"/>
              <a:t>Cognitive social capital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individual yang </a:t>
            </a:r>
            <a:r>
              <a:rPr lang="en-US" sz="2400" dirty="0" err="1"/>
              <a:t>merupakan</a:t>
            </a:r>
            <a:r>
              <a:rPr lang="en-US" sz="2400" dirty="0"/>
              <a:t> “…</a:t>
            </a:r>
            <a:r>
              <a:rPr lang="en-US" sz="2400" i="1" dirty="0"/>
              <a:t>values, attitudes, and beliefs that produces co-operative behavior.</a:t>
            </a:r>
            <a:r>
              <a:rPr lang="en-US" sz="2400" dirty="0"/>
              <a:t>” (</a:t>
            </a:r>
            <a:r>
              <a:rPr lang="en-US" sz="2400" dirty="0" err="1"/>
              <a:t>Colleta</a:t>
            </a:r>
            <a:r>
              <a:rPr lang="en-US" sz="2400" dirty="0"/>
              <a:t> &amp; Cullen 2000).</a:t>
            </a:r>
          </a:p>
          <a:p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ahli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menyukai</a:t>
            </a:r>
            <a:r>
              <a:rPr lang="en-US" sz="2400" dirty="0"/>
              <a:t> </a:t>
            </a:r>
            <a:r>
              <a:rPr lang="en-US" sz="2400" dirty="0" err="1"/>
              <a:t>mendefinisikan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institusional</a:t>
            </a:r>
            <a:r>
              <a:rPr lang="en-US" sz="2400" dirty="0"/>
              <a:t>/</a:t>
            </a:r>
            <a:r>
              <a:rPr lang="en-US" sz="2400" dirty="0" err="1"/>
              <a:t>struktural</a:t>
            </a:r>
            <a:r>
              <a:rPr lang="en-US" sz="2400" dirty="0"/>
              <a:t>.</a:t>
            </a:r>
          </a:p>
          <a:p>
            <a:pPr lvl="1"/>
            <a:r>
              <a:rPr lang="en-US" sz="2000" i="1" dirty="0"/>
              <a:t>Collective efficacy, trust, voluntary participation, social integration </a:t>
            </a:r>
            <a:r>
              <a:rPr lang="en-US" sz="2000" dirty="0"/>
              <a:t>(Lochner, et al. 1999).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02585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Structural social capital </a:t>
            </a:r>
            <a:r>
              <a:rPr lang="en-GB" b="1" dirty="0"/>
              <a:t>(1)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Sosiologi</a:t>
            </a:r>
            <a:r>
              <a:rPr lang="en-US" sz="2400" dirty="0"/>
              <a:t>,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panacea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disintegrasi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di era </a:t>
            </a:r>
            <a:r>
              <a:rPr lang="en-US" sz="2400" dirty="0" err="1"/>
              <a:t>posmodern</a:t>
            </a:r>
            <a:r>
              <a:rPr lang="en-US" sz="2400" dirty="0"/>
              <a:t>.</a:t>
            </a:r>
          </a:p>
          <a:p>
            <a:r>
              <a:rPr lang="en-US" sz="2400" dirty="0"/>
              <a:t>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di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konteks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i="1" dirty="0"/>
              <a:t>international development </a:t>
            </a:r>
            <a:r>
              <a:rPr lang="en-US" sz="2400" dirty="0"/>
              <a:t>(World Bank 2003), </a:t>
            </a:r>
            <a:r>
              <a:rPr lang="en-US" sz="2400" dirty="0" err="1"/>
              <a:t>demokrasi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good governance</a:t>
            </a:r>
            <a:r>
              <a:rPr lang="en-US" sz="2400" dirty="0"/>
              <a:t> (Putnam 1993),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tentunya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diskursus</a:t>
            </a:r>
            <a:r>
              <a:rPr lang="en-US" sz="2400" dirty="0"/>
              <a:t> </a:t>
            </a:r>
            <a:r>
              <a:rPr lang="en-US" sz="2400" i="1" dirty="0"/>
              <a:t>population health </a:t>
            </a:r>
            <a:r>
              <a:rPr lang="en-US" sz="2400" dirty="0"/>
              <a:t>(</a:t>
            </a:r>
            <a:r>
              <a:rPr lang="en-US" sz="2400" dirty="0" err="1"/>
              <a:t>Kawachi</a:t>
            </a:r>
            <a:r>
              <a:rPr lang="en-US" sz="2400" dirty="0"/>
              <a:t>, et al. 1997).</a:t>
            </a:r>
          </a:p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struktural</a:t>
            </a:r>
            <a:r>
              <a:rPr lang="en-US" sz="2400" dirty="0"/>
              <a:t>,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trust </a:t>
            </a:r>
            <a:r>
              <a:rPr lang="en-US" sz="2400" dirty="0"/>
              <a:t>(Coleman 1988), </a:t>
            </a:r>
            <a:r>
              <a:rPr lang="en-US" sz="2400" dirty="0" err="1"/>
              <a:t>norma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reciprocity </a:t>
            </a:r>
            <a:r>
              <a:rPr lang="en-US" sz="2400" dirty="0"/>
              <a:t>(Putnam 2000),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(Burt 1992).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700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4697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Structural social capital </a:t>
            </a:r>
            <a:r>
              <a:rPr lang="en-GB" b="1" dirty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2" y="1024961"/>
            <a:ext cx="10972800" cy="4525963"/>
          </a:xfrm>
        </p:spPr>
        <p:txBody>
          <a:bodyPr/>
          <a:lstStyle/>
          <a:p>
            <a:r>
              <a:rPr lang="en-US" sz="2400" dirty="0"/>
              <a:t>Pierre Bourdieu</a:t>
            </a:r>
          </a:p>
          <a:p>
            <a:pPr lvl="1"/>
            <a:r>
              <a:rPr lang="en-US" sz="2000" dirty="0"/>
              <a:t>‘</a:t>
            </a:r>
            <a:r>
              <a:rPr lang="en-US" sz="2000" i="1" dirty="0"/>
              <a:t>the aggregate of the actual or potential resources which are linked to possession of a durable network of more or less </a:t>
            </a:r>
            <a:r>
              <a:rPr lang="en-US" sz="2000" i="1" dirty="0" err="1"/>
              <a:t>institutionalised</a:t>
            </a:r>
            <a:r>
              <a:rPr lang="en-US" sz="2000" i="1" dirty="0"/>
              <a:t> relationships of mutual acquaintance or recognition</a:t>
            </a:r>
            <a:r>
              <a:rPr lang="en-US" sz="2000" dirty="0"/>
              <a:t>’ (Bourdieu 1986).</a:t>
            </a:r>
          </a:p>
          <a:p>
            <a:pPr lvl="1"/>
            <a:r>
              <a:rPr lang="en-US" sz="1800" dirty="0"/>
              <a:t>Modal </a:t>
            </a:r>
            <a:r>
              <a:rPr lang="en-US" sz="1800" dirty="0" err="1"/>
              <a:t>sosial</a:t>
            </a:r>
            <a:r>
              <a:rPr lang="en-US" sz="1800" dirty="0"/>
              <a:t>,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asumsi</a:t>
            </a:r>
            <a:r>
              <a:rPr lang="en-US" sz="1800" dirty="0"/>
              <a:t> Bourdieu,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kapasitas</a:t>
            </a:r>
            <a:r>
              <a:rPr lang="en-US" sz="1800" dirty="0"/>
              <a:t> </a:t>
            </a:r>
            <a:r>
              <a:rPr lang="en-US" sz="1800" dirty="0" err="1"/>
              <a:t>individu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i="1" dirty="0"/>
              <a:t>power exercise</a:t>
            </a:r>
            <a:r>
              <a:rPr lang="en-US" sz="1800" dirty="0"/>
              <a:t>, </a:t>
            </a:r>
            <a:r>
              <a:rPr lang="en-US" sz="1800" dirty="0" err="1"/>
              <a:t>mendapatkan</a:t>
            </a:r>
            <a:r>
              <a:rPr lang="en-US" sz="1800" dirty="0"/>
              <a:t> </a:t>
            </a:r>
            <a:r>
              <a:rPr lang="en-US" sz="1800" dirty="0" err="1"/>
              <a:t>kuasa</a:t>
            </a:r>
            <a:r>
              <a:rPr lang="en-US" sz="1800" dirty="0"/>
              <a:t>/</a:t>
            </a:r>
            <a:r>
              <a:rPr lang="en-US" sz="1800" dirty="0" err="1"/>
              <a:t>pengaruh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orang lain.</a:t>
            </a:r>
          </a:p>
          <a:p>
            <a:r>
              <a:rPr lang="en-US" sz="2400" dirty="0"/>
              <a:t>James Coleman</a:t>
            </a:r>
          </a:p>
          <a:p>
            <a:pPr lvl="1"/>
            <a:r>
              <a:rPr lang="en-US" sz="2000" dirty="0"/>
              <a:t>‘</a:t>
            </a:r>
            <a:r>
              <a:rPr lang="en-US" sz="2000" i="1" dirty="0"/>
              <a:t>social capital is the set of resources that inhere in family relation and in community social organization and that are useful for the cognitive and social development</a:t>
            </a:r>
            <a:r>
              <a:rPr lang="en-US" sz="2000" dirty="0"/>
              <a:t>’ (Coleman 1994).</a:t>
            </a:r>
          </a:p>
          <a:p>
            <a:pPr lvl="1"/>
            <a:r>
              <a:rPr lang="en-US" sz="2000" dirty="0" err="1"/>
              <a:t>Konsep</a:t>
            </a:r>
            <a:r>
              <a:rPr lang="en-US" sz="2000" dirty="0"/>
              <a:t> modal </a:t>
            </a:r>
            <a:r>
              <a:rPr lang="en-US" sz="2000" dirty="0" err="1"/>
              <a:t>sosial</a:t>
            </a:r>
            <a:r>
              <a:rPr lang="en-US" sz="2000" dirty="0"/>
              <a:t> Coleman </a:t>
            </a:r>
            <a:r>
              <a:rPr lang="en-US" sz="2000" dirty="0" err="1"/>
              <a:t>berfokus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i="1" dirty="0"/>
              <a:t>kinship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 err="1"/>
              <a:t>neighbourhood</a:t>
            </a:r>
            <a:r>
              <a:rPr lang="en-US" sz="2000" dirty="0"/>
              <a:t>.</a:t>
            </a:r>
          </a:p>
          <a:p>
            <a:r>
              <a:rPr lang="en-US" sz="2400" dirty="0"/>
              <a:t>Robert Putnam</a:t>
            </a:r>
          </a:p>
          <a:p>
            <a:pPr lvl="1"/>
            <a:r>
              <a:rPr lang="en-US" sz="2000" dirty="0"/>
              <a:t>‘</a:t>
            </a:r>
            <a:r>
              <a:rPr lang="en-US" sz="2000" i="1" dirty="0"/>
              <a:t>features of social life – networks, norms, and trust – that enable participants to act together more effectively to pursue shared objective</a:t>
            </a:r>
            <a:r>
              <a:rPr lang="en-US" sz="2000" dirty="0"/>
              <a:t>’ (Putnam 1996).</a:t>
            </a:r>
          </a:p>
          <a:p>
            <a:pPr lvl="1"/>
            <a:r>
              <a:rPr lang="en-US" sz="2000" dirty="0"/>
              <a:t>Modal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konsepsi</a:t>
            </a:r>
            <a:r>
              <a:rPr lang="en-US" sz="2000" dirty="0"/>
              <a:t> Putnam </a:t>
            </a:r>
            <a:r>
              <a:rPr lang="en-US" sz="2000" dirty="0" err="1"/>
              <a:t>dianalogikan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‘</a:t>
            </a:r>
            <a:r>
              <a:rPr lang="en-US" sz="2000" i="1" dirty="0"/>
              <a:t>social glue</a:t>
            </a:r>
            <a:r>
              <a:rPr lang="en-US" sz="2000" dirty="0"/>
              <a:t>’ yang </a:t>
            </a:r>
            <a:r>
              <a:rPr lang="en-US" sz="2000" dirty="0" err="1"/>
              <a:t>merekatkan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i="1" dirty="0"/>
              <a:t>collective action, social trust/reciprocity, </a:t>
            </a:r>
            <a:r>
              <a:rPr lang="en-US" sz="2000" dirty="0" err="1"/>
              <a:t>partisipasi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social integration</a:t>
            </a:r>
            <a:r>
              <a:rPr lang="en-US" sz="2000" dirty="0"/>
              <a:t>.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781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Modal </a:t>
            </a:r>
            <a:r>
              <a:rPr lang="en-GB" b="1" dirty="0" err="1"/>
              <a:t>sosial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Mayoritas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mengadopsi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(Putnam)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disertai</a:t>
            </a:r>
            <a:r>
              <a:rPr lang="en-US" sz="2400" dirty="0"/>
              <a:t> </a:t>
            </a:r>
            <a:r>
              <a:rPr lang="en-US" sz="2400" dirty="0" err="1"/>
              <a:t>pemikiran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mengasumsikan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dimanfaatkan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komunitas</a:t>
            </a:r>
            <a:r>
              <a:rPr lang="en-US" sz="2400" dirty="0"/>
              <a:t>,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terkecuali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Padahal</a:t>
            </a:r>
            <a:r>
              <a:rPr lang="en-US" sz="2400" dirty="0"/>
              <a:t>,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  <a:p>
            <a:pPr lvl="1"/>
            <a:r>
              <a:rPr lang="en-US" sz="2000" b="1" i="1" dirty="0"/>
              <a:t>Structural</a:t>
            </a:r>
            <a:r>
              <a:rPr lang="en-US" sz="2000" i="1" dirty="0"/>
              <a:t> </a:t>
            </a:r>
            <a:r>
              <a:rPr lang="en-US" sz="2000" dirty="0"/>
              <a:t>(‘</a:t>
            </a:r>
            <a:r>
              <a:rPr lang="en-US" sz="2000" i="1" dirty="0"/>
              <a:t>…regulated networks that foster mutually beneficial relationships</a:t>
            </a:r>
            <a:r>
              <a:rPr lang="en-US" sz="2000" dirty="0"/>
              <a:t>..’)</a:t>
            </a:r>
            <a:r>
              <a:rPr lang="en-US" sz="2000" i="1" dirty="0"/>
              <a:t> </a:t>
            </a:r>
            <a:r>
              <a:rPr lang="en-US" sz="2000" dirty="0"/>
              <a:t>vs </a:t>
            </a:r>
            <a:r>
              <a:rPr lang="en-US" sz="2000" b="1" i="1" dirty="0"/>
              <a:t>cognitive</a:t>
            </a:r>
            <a:r>
              <a:rPr lang="en-US" sz="2000" i="1" dirty="0"/>
              <a:t> elements </a:t>
            </a:r>
            <a:r>
              <a:rPr lang="en-US" sz="2000" dirty="0"/>
              <a:t>(‘</a:t>
            </a:r>
            <a:r>
              <a:rPr lang="en-US" sz="2000" i="1" dirty="0"/>
              <a:t>…value system that is shared by members of a community and fosters participation in social relationship</a:t>
            </a:r>
            <a:r>
              <a:rPr lang="en-US" sz="2000" dirty="0"/>
              <a:t>) (</a:t>
            </a:r>
            <a:r>
              <a:rPr lang="en-US" sz="2000" dirty="0" err="1"/>
              <a:t>Tew</a:t>
            </a:r>
            <a:r>
              <a:rPr lang="en-US" sz="2000" dirty="0"/>
              <a:t> 2005).</a:t>
            </a:r>
          </a:p>
          <a:p>
            <a:pPr lvl="1"/>
            <a:r>
              <a:rPr lang="en-US" sz="2000" b="1" i="1" dirty="0"/>
              <a:t>Bridging</a:t>
            </a:r>
            <a:r>
              <a:rPr lang="en-US" sz="2000" i="1" dirty="0"/>
              <a:t> </a:t>
            </a:r>
            <a:r>
              <a:rPr lang="en-US" sz="2000" dirty="0"/>
              <a:t>(‘..links diverse groups and people – weak ties and outward focus..’)</a:t>
            </a:r>
            <a:r>
              <a:rPr lang="en-US" sz="2000" i="1" dirty="0"/>
              <a:t> </a:t>
            </a:r>
            <a:r>
              <a:rPr lang="en-US" sz="2000" dirty="0"/>
              <a:t>vs </a:t>
            </a:r>
            <a:r>
              <a:rPr lang="en-US" sz="2000" b="1" i="1" dirty="0"/>
              <a:t>bonding</a:t>
            </a:r>
            <a:r>
              <a:rPr lang="en-US" sz="2000" i="1" dirty="0"/>
              <a:t> social capital </a:t>
            </a:r>
            <a:r>
              <a:rPr lang="en-US" sz="2000" dirty="0"/>
              <a:t>(‘..</a:t>
            </a:r>
            <a:r>
              <a:rPr lang="en-US" sz="2000" i="1" dirty="0"/>
              <a:t>strong ties between people in the same social groups, inward focus, </a:t>
            </a:r>
            <a:r>
              <a:rPr lang="en-US" sz="2000" i="1" dirty="0" err="1"/>
              <a:t>homogeinity</a:t>
            </a:r>
            <a:r>
              <a:rPr lang="en-US" sz="2000" i="1" dirty="0"/>
              <a:t>, loyalty &amp; exclusivity</a:t>
            </a:r>
            <a:r>
              <a:rPr lang="en-US" sz="2000" dirty="0"/>
              <a:t>..’)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90567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dirty="0"/>
              <a:t>Modal </a:t>
            </a:r>
            <a:r>
              <a:rPr lang="en-GB" b="1" dirty="0" err="1"/>
              <a:t>sosial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kesehatan</a:t>
            </a:r>
            <a:r>
              <a:rPr lang="en-GB" b="1" dirty="0"/>
              <a:t> mental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/>
              <a:t>Banyak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menyebutkan</a:t>
            </a:r>
            <a:r>
              <a:rPr lang="en-US" sz="2400" dirty="0"/>
              <a:t> modal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berperan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motivasi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mengadopsi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sehat</a:t>
            </a:r>
            <a:r>
              <a:rPr lang="en-US" sz="2400" dirty="0"/>
              <a:t> (Campbell, Wood &amp; Kelly 1999).</a:t>
            </a:r>
          </a:p>
          <a:p>
            <a:r>
              <a:rPr lang="en-US" sz="2400" dirty="0" err="1"/>
              <a:t>Rendahnya</a:t>
            </a:r>
            <a:r>
              <a:rPr lang="en-US" sz="2400" dirty="0"/>
              <a:t> level </a:t>
            </a:r>
            <a:r>
              <a:rPr lang="en-US" sz="2400" i="1" dirty="0"/>
              <a:t>trust </a:t>
            </a:r>
            <a:r>
              <a:rPr lang="en-US" sz="2400" dirty="0"/>
              <a:t>(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kognitif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group membership </a:t>
            </a:r>
            <a:r>
              <a:rPr lang="en-US" sz="2400" dirty="0"/>
              <a:t>(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struktural</a:t>
            </a:r>
            <a:r>
              <a:rPr lang="en-US" sz="2400" dirty="0"/>
              <a:t>)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komunitas</a:t>
            </a:r>
            <a:r>
              <a:rPr lang="en-US" sz="2400" dirty="0"/>
              <a:t>, </a:t>
            </a:r>
            <a:r>
              <a:rPr lang="en-US" sz="2400" dirty="0" err="1"/>
              <a:t>diasosiasikan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tingginya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kematian</a:t>
            </a:r>
            <a:r>
              <a:rPr lang="en-US" sz="2400" dirty="0"/>
              <a:t> (</a:t>
            </a:r>
            <a:r>
              <a:rPr lang="en-US" sz="2400" dirty="0" err="1"/>
              <a:t>Kawachi</a:t>
            </a:r>
            <a:r>
              <a:rPr lang="en-US" sz="2400" dirty="0"/>
              <a:t>, et al. 1997).</a:t>
            </a:r>
          </a:p>
          <a:p>
            <a:r>
              <a:rPr lang="en-US" sz="2400" dirty="0"/>
              <a:t>Di </a:t>
            </a:r>
            <a:r>
              <a:rPr lang="en-US" sz="2400" dirty="0" err="1"/>
              <a:t>Rusia</a:t>
            </a:r>
            <a:r>
              <a:rPr lang="en-US" sz="2400" dirty="0"/>
              <a:t>, modal </a:t>
            </a:r>
            <a:r>
              <a:rPr lang="en-US" sz="2400" dirty="0" err="1"/>
              <a:t>sosial</a:t>
            </a:r>
            <a:r>
              <a:rPr lang="en-US" sz="2400" dirty="0"/>
              <a:t> (</a:t>
            </a:r>
            <a:r>
              <a:rPr lang="en-US" sz="2400" dirty="0" err="1"/>
              <a:t>dioperasionalisasi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level </a:t>
            </a:r>
            <a:r>
              <a:rPr lang="en-US" sz="2400" i="1" dirty="0"/>
              <a:t>trust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pemerintahan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, </a:t>
            </a:r>
            <a:r>
              <a:rPr lang="en-US" sz="2400" dirty="0" err="1"/>
              <a:t>partisipasi</a:t>
            </a:r>
            <a:r>
              <a:rPr lang="en-US" sz="2400" dirty="0"/>
              <a:t> </a:t>
            </a:r>
            <a:r>
              <a:rPr lang="en-US" sz="2400" dirty="0" err="1"/>
              <a:t>politik</a:t>
            </a:r>
            <a:r>
              <a:rPr lang="en-US" sz="2400" dirty="0"/>
              <a:t>,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kriminalitas</a:t>
            </a:r>
            <a:r>
              <a:rPr lang="en-US" sz="2400" dirty="0"/>
              <a:t> &amp; </a:t>
            </a:r>
            <a:r>
              <a:rPr lang="en-US" sz="2400" dirty="0" err="1"/>
              <a:t>perceraian</a:t>
            </a:r>
            <a:r>
              <a:rPr lang="en-US" sz="2400" dirty="0"/>
              <a:t>, </a:t>
            </a:r>
            <a:r>
              <a:rPr lang="en-US" sz="2400" dirty="0" err="1"/>
              <a:t>konflik</a:t>
            </a:r>
            <a:r>
              <a:rPr lang="en-US" sz="2400" dirty="0"/>
              <a:t> di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memprediksi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mortalitas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harapan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 (Kennedy, et al. 1998).</a:t>
            </a:r>
          </a:p>
          <a:p>
            <a:r>
              <a:rPr lang="en-US" sz="2400" dirty="0"/>
              <a:t>Modal </a:t>
            </a:r>
            <a:r>
              <a:rPr lang="en-US" sz="2400" dirty="0" err="1"/>
              <a:t>sosial</a:t>
            </a:r>
            <a:r>
              <a:rPr lang="en-US" sz="2400" dirty="0"/>
              <a:t> (</a:t>
            </a:r>
            <a:r>
              <a:rPr lang="en-US" sz="2400" dirty="0" err="1"/>
              <a:t>diukur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 err="1"/>
              <a:t>neighbourhood</a:t>
            </a:r>
            <a:r>
              <a:rPr lang="en-US" sz="2400" i="1" dirty="0"/>
              <a:t> perception</a:t>
            </a:r>
            <a:r>
              <a:rPr lang="en-US" sz="2400" dirty="0"/>
              <a:t>) </a:t>
            </a:r>
            <a:r>
              <a:rPr lang="en-US" sz="2400" dirty="0" err="1"/>
              <a:t>berkorelasi</a:t>
            </a:r>
            <a:r>
              <a:rPr lang="en-US" sz="2400" dirty="0"/>
              <a:t> </a:t>
            </a:r>
            <a:r>
              <a:rPr lang="en-US" sz="2400" dirty="0" err="1"/>
              <a:t>kuat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kecemasan</a:t>
            </a:r>
            <a:r>
              <a:rPr lang="en-US" sz="2400" dirty="0"/>
              <a:t> (McCulloch 2001).</a:t>
            </a:r>
          </a:p>
        </p:txBody>
      </p:sp>
    </p:spTree>
    <p:extLst>
      <p:ext uri="{BB962C8B-B14F-4D97-AF65-F5344CB8AC3E}">
        <p14:creationId xmlns:p14="http://schemas.microsoft.com/office/powerpoint/2010/main" val="239145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Bonding</a:t>
            </a:r>
            <a:r>
              <a:rPr lang="en-GB" b="1" dirty="0"/>
              <a:t> vs </a:t>
            </a:r>
            <a:r>
              <a:rPr lang="en-GB" b="1" i="1" dirty="0"/>
              <a:t>bridging social capital </a:t>
            </a:r>
            <a:r>
              <a:rPr lang="en-GB" b="1" dirty="0"/>
              <a:t>(1)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i="1" dirty="0"/>
              <a:t>Bonding social capital </a:t>
            </a:r>
            <a:r>
              <a:rPr lang="en-US" sz="2400" dirty="0"/>
              <a:t>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berdampak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 mental </a:t>
            </a:r>
            <a:r>
              <a:rPr lang="en-US" sz="2400" dirty="0" err="1"/>
              <a:t>individu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Relasi</a:t>
            </a:r>
            <a:r>
              <a:rPr lang="en-US" sz="2000" dirty="0"/>
              <a:t> </a:t>
            </a:r>
            <a:r>
              <a:rPr lang="en-US" sz="2000" dirty="0" err="1"/>
              <a:t>dekat</a:t>
            </a:r>
            <a:r>
              <a:rPr lang="en-US" sz="2000" dirty="0"/>
              <a:t> yang </a:t>
            </a:r>
            <a:r>
              <a:rPr lang="en-US" sz="2000" dirty="0" err="1"/>
              <a:t>sehat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i="1" dirty="0"/>
              <a:t>mutual responsibility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berefek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komitmen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melindungi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/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komunitas</a:t>
            </a:r>
            <a:r>
              <a:rPr lang="en-US" sz="2000" dirty="0"/>
              <a:t> yang </a:t>
            </a:r>
            <a:r>
              <a:rPr lang="en-US" sz="2000" dirty="0" err="1"/>
              <a:t>rentan</a:t>
            </a:r>
            <a:r>
              <a:rPr lang="en-US" sz="2000" dirty="0"/>
              <a:t>.</a:t>
            </a:r>
          </a:p>
          <a:p>
            <a:r>
              <a:rPr lang="en-US" sz="2400" dirty="0"/>
              <a:t>Norma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trust </a:t>
            </a:r>
            <a:r>
              <a:rPr lang="en-US" sz="2400" dirty="0"/>
              <a:t>yang </a:t>
            </a:r>
            <a:r>
              <a:rPr lang="en-US" sz="2400" dirty="0" err="1"/>
              <a:t>intens</a:t>
            </a:r>
            <a:r>
              <a:rPr lang="en-US" sz="2400" dirty="0"/>
              <a:t> </a:t>
            </a:r>
            <a:r>
              <a:rPr lang="en-US" sz="2400" dirty="0" err="1"/>
              <a:t>terbentuk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komunitas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i="1" dirty="0"/>
              <a:t>help-seeking behavior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di US </a:t>
            </a:r>
            <a:r>
              <a:rPr lang="en-US" sz="2000" dirty="0" err="1"/>
              <a:t>menyebutkan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yang </a:t>
            </a:r>
            <a:r>
              <a:rPr lang="en-US" sz="2000" dirty="0" err="1"/>
              <a:t>tinggal</a:t>
            </a:r>
            <a:r>
              <a:rPr lang="en-US" sz="2000" dirty="0"/>
              <a:t> di </a:t>
            </a:r>
            <a:r>
              <a:rPr lang="en-US" sz="2000" dirty="0" err="1"/>
              <a:t>komunitas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modal </a:t>
            </a:r>
            <a:r>
              <a:rPr lang="en-US" sz="2000" dirty="0" err="1"/>
              <a:t>sosial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mengakses</a:t>
            </a:r>
            <a:r>
              <a:rPr lang="en-US" sz="2000" dirty="0"/>
              <a:t> </a:t>
            </a:r>
            <a:r>
              <a:rPr lang="en-US" sz="2000" dirty="0" err="1"/>
              <a:t>pelayanan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mental. </a:t>
            </a:r>
            <a:r>
              <a:rPr lang="en-US" sz="2000" dirty="0" err="1"/>
              <a:t>Pelayanan</a:t>
            </a:r>
            <a:r>
              <a:rPr lang="en-US" sz="2000" dirty="0"/>
              <a:t> </a:t>
            </a:r>
            <a:r>
              <a:rPr lang="en-US" sz="2000" dirty="0" err="1"/>
              <a:t>kesehatan</a:t>
            </a:r>
            <a:r>
              <a:rPr lang="en-US" sz="2000" dirty="0"/>
              <a:t> mental yang </a:t>
            </a:r>
            <a:r>
              <a:rPr lang="en-US" sz="2000" dirty="0" err="1"/>
              <a:t>disediakan</a:t>
            </a:r>
            <a:r>
              <a:rPr lang="en-US" sz="2000" dirty="0"/>
              <a:t> di </a:t>
            </a:r>
            <a:r>
              <a:rPr lang="en-US" sz="2000" dirty="0" err="1"/>
              <a:t>komunitas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modal </a:t>
            </a:r>
            <a:r>
              <a:rPr lang="en-US" sz="2000" dirty="0" err="1"/>
              <a:t>sosial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 juga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(</a:t>
            </a:r>
            <a:r>
              <a:rPr lang="en-US" sz="2000" dirty="0" err="1"/>
              <a:t>Hendryx</a:t>
            </a:r>
            <a:r>
              <a:rPr lang="en-US" sz="2000" dirty="0"/>
              <a:t> &amp; Ahern 2001)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375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Bonding</a:t>
            </a:r>
            <a:r>
              <a:rPr lang="en-GB" b="1" dirty="0"/>
              <a:t> vs </a:t>
            </a:r>
            <a:r>
              <a:rPr lang="en-GB" b="1" i="1" dirty="0"/>
              <a:t>bridging social capital </a:t>
            </a:r>
            <a:r>
              <a:rPr lang="en-GB" b="1" dirty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i="1" dirty="0"/>
              <a:t>bonding social capital</a:t>
            </a:r>
            <a:r>
              <a:rPr lang="en-US" sz="2400" dirty="0"/>
              <a:t>, </a:t>
            </a:r>
            <a:r>
              <a:rPr lang="en-US" sz="2400" dirty="0" err="1"/>
              <a:t>justru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merekatkan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yang </a:t>
            </a:r>
            <a:r>
              <a:rPr lang="en-US" sz="2400" dirty="0" err="1"/>
              <a:t>majemuk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intoleran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Hal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mengapa</a:t>
            </a:r>
            <a:r>
              <a:rPr lang="en-US" sz="2000" dirty="0"/>
              <a:t> </a:t>
            </a:r>
            <a:r>
              <a:rPr lang="en-US" sz="2000" dirty="0" err="1"/>
              <a:t>angka</a:t>
            </a:r>
            <a:r>
              <a:rPr lang="en-US" sz="2000" dirty="0"/>
              <a:t> </a:t>
            </a:r>
            <a:r>
              <a:rPr lang="en-US" sz="2000" dirty="0" err="1"/>
              <a:t>kejadian</a:t>
            </a:r>
            <a:r>
              <a:rPr lang="en-US" sz="2000" dirty="0"/>
              <a:t> </a:t>
            </a:r>
            <a:r>
              <a:rPr lang="en-US" sz="2000" dirty="0" err="1"/>
              <a:t>Skizofrenia</a:t>
            </a:r>
            <a:r>
              <a:rPr lang="en-US" sz="2000" dirty="0"/>
              <a:t> yang </a:t>
            </a:r>
            <a:r>
              <a:rPr lang="en-US" sz="2000" dirty="0" err="1"/>
              <a:t>dialami</a:t>
            </a:r>
            <a:r>
              <a:rPr lang="en-US" sz="2000" dirty="0"/>
              <a:t> </a:t>
            </a:r>
            <a:r>
              <a:rPr lang="en-US" sz="2000" dirty="0" err="1"/>
              <a:t>individu</a:t>
            </a:r>
            <a:r>
              <a:rPr lang="en-US" sz="2000" dirty="0"/>
              <a:t> yang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etnis</a:t>
            </a:r>
            <a:r>
              <a:rPr lang="en-US" sz="2000" dirty="0"/>
              <a:t> </a:t>
            </a:r>
            <a:r>
              <a:rPr lang="en-US" sz="2000" dirty="0" err="1"/>
              <a:t>minoritas</a:t>
            </a:r>
            <a:r>
              <a:rPr lang="en-US" sz="2000" dirty="0"/>
              <a:t> di US (Latina, African-American, Asian-American), </a:t>
            </a:r>
            <a:r>
              <a:rPr lang="en-US" sz="2000" dirty="0" err="1"/>
              <a:t>cenderung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tinggal</a:t>
            </a:r>
            <a:r>
              <a:rPr lang="en-US" sz="2000" dirty="0"/>
              <a:t> di </a:t>
            </a:r>
            <a:r>
              <a:rPr lang="en-US" sz="2000" dirty="0" err="1"/>
              <a:t>daerah</a:t>
            </a:r>
            <a:r>
              <a:rPr lang="en-US" sz="2000" dirty="0"/>
              <a:t> yang </a:t>
            </a:r>
            <a:r>
              <a:rPr lang="en-US" sz="2000" dirty="0" err="1"/>
              <a:t>mayoritas</a:t>
            </a:r>
            <a:r>
              <a:rPr lang="en-US" sz="2000" dirty="0"/>
              <a:t> </a:t>
            </a:r>
            <a:r>
              <a:rPr lang="en-US" sz="2000" dirty="0" err="1"/>
              <a:t>ditinggali</a:t>
            </a:r>
            <a:r>
              <a:rPr lang="en-US" sz="2000" dirty="0"/>
              <a:t> orang </a:t>
            </a:r>
            <a:r>
              <a:rPr lang="en-US" sz="2000" dirty="0" err="1"/>
              <a:t>kulit</a:t>
            </a:r>
            <a:r>
              <a:rPr lang="en-US" sz="2000" dirty="0"/>
              <a:t> </a:t>
            </a:r>
            <a:r>
              <a:rPr lang="en-US" sz="2000" dirty="0" err="1"/>
              <a:t>putih</a:t>
            </a:r>
            <a:r>
              <a:rPr lang="en-US" sz="2000" dirty="0"/>
              <a:t> (Boydell, et al. 2001).</a:t>
            </a:r>
          </a:p>
          <a:p>
            <a:pPr lvl="1"/>
            <a:r>
              <a:rPr lang="en-US" sz="2000" dirty="0"/>
              <a:t>Oleh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, </a:t>
            </a:r>
            <a:r>
              <a:rPr lang="en-US" sz="2000" i="1" dirty="0"/>
              <a:t>bonding social capital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dianggap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i="1" dirty="0"/>
              <a:t>public good</a:t>
            </a:r>
            <a:r>
              <a:rPr lang="en-US" sz="2000" dirty="0"/>
              <a:t>, </a:t>
            </a:r>
            <a:r>
              <a:rPr lang="en-US" sz="2000" dirty="0" err="1"/>
              <a:t>terutama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yang </a:t>
            </a:r>
            <a:r>
              <a:rPr lang="en-US" sz="2000" dirty="0" err="1"/>
              <a:t>majemuk</a:t>
            </a:r>
            <a:r>
              <a:rPr lang="en-US" sz="2000" dirty="0"/>
              <a:t>.</a:t>
            </a:r>
          </a:p>
          <a:p>
            <a:r>
              <a:rPr lang="en-US" sz="2400" dirty="0" err="1"/>
              <a:t>Sebaliknya</a:t>
            </a:r>
            <a:r>
              <a:rPr lang="en-US" sz="2400" i="1" dirty="0"/>
              <a:t>, bridging social capital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i="1" dirty="0"/>
              <a:t>social inclusion,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yang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bervariasi</a:t>
            </a:r>
            <a:r>
              <a:rPr lang="en-US" sz="2400" dirty="0"/>
              <a:t>.</a:t>
            </a:r>
          </a:p>
          <a:p>
            <a:pPr lvl="1"/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menyebutkan</a:t>
            </a:r>
            <a:r>
              <a:rPr lang="en-US" sz="2000" dirty="0"/>
              <a:t>, </a:t>
            </a:r>
            <a:r>
              <a:rPr lang="en-US" sz="2000" i="1" dirty="0"/>
              <a:t>bridging social capital </a:t>
            </a:r>
            <a:r>
              <a:rPr lang="en-US" sz="2000" dirty="0" err="1"/>
              <a:t>berguna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ODGM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pekerjaan</a:t>
            </a:r>
            <a:r>
              <a:rPr lang="en-US" sz="2000" dirty="0"/>
              <a:t> yang </a:t>
            </a:r>
            <a:r>
              <a:rPr lang="en-US" sz="2000" dirty="0" err="1"/>
              <a:t>layak</a:t>
            </a:r>
            <a:r>
              <a:rPr lang="en-US" sz="2000" dirty="0"/>
              <a:t> (Stone, Gray &amp; Hughes 2003).</a:t>
            </a:r>
          </a:p>
        </p:txBody>
      </p:sp>
    </p:spTree>
    <p:extLst>
      <p:ext uri="{BB962C8B-B14F-4D97-AF65-F5344CB8AC3E}">
        <p14:creationId xmlns:p14="http://schemas.microsoft.com/office/powerpoint/2010/main" val="729304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960438"/>
          </a:xfrm>
        </p:spPr>
        <p:txBody>
          <a:bodyPr/>
          <a:lstStyle/>
          <a:p>
            <a:pPr algn="l"/>
            <a:r>
              <a:rPr lang="en-GB" b="1" i="1" dirty="0"/>
              <a:t>Structural </a:t>
            </a:r>
            <a:r>
              <a:rPr lang="en-GB" b="1" dirty="0"/>
              <a:t>vs </a:t>
            </a:r>
            <a:r>
              <a:rPr lang="en-GB" b="1" i="1" dirty="0"/>
              <a:t>cognitive social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en-US" sz="2400" i="1" dirty="0"/>
              <a:t>Structural social capital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merupakan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interaksi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dinamis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antara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trust, social network, </a:t>
            </a:r>
            <a:r>
              <a:rPr lang="en-US" sz="2400" dirty="0" err="1">
                <a:sym typeface="Wingdings" panose="05000000000000000000" pitchFamily="2" charset="2"/>
              </a:rPr>
              <a:t>dan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social norms </a:t>
            </a:r>
            <a:r>
              <a:rPr lang="en-US" sz="2400" dirty="0">
                <a:sym typeface="Wingdings" panose="05000000000000000000" pitchFamily="2" charset="2"/>
              </a:rPr>
              <a:t>yang </a:t>
            </a:r>
            <a:r>
              <a:rPr lang="en-US" sz="2400" dirty="0" err="1">
                <a:sym typeface="Wingdings" panose="05000000000000000000" pitchFamily="2" charset="2"/>
              </a:rPr>
              <a:t>menjadi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modalitas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terjadinya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social/collective action </a:t>
            </a:r>
            <a:r>
              <a:rPr lang="en-US" sz="2400" dirty="0">
                <a:sym typeface="Wingdings" panose="05000000000000000000" pitchFamily="2" charset="2"/>
              </a:rPr>
              <a:t>(</a:t>
            </a:r>
            <a:r>
              <a:rPr lang="en-US" sz="2400" dirty="0" err="1">
                <a:sym typeface="Wingdings" panose="05000000000000000000" pitchFamily="2" charset="2"/>
              </a:rPr>
              <a:t>partisipasi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dalam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kerangka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civil society</a:t>
            </a:r>
            <a:r>
              <a:rPr lang="en-US" sz="2400" dirty="0">
                <a:sym typeface="Wingdings" panose="05000000000000000000" pitchFamily="2" charset="2"/>
              </a:rPr>
              <a:t>) (Putnam 1995).</a:t>
            </a:r>
            <a:endParaRPr lang="en-US" sz="2400" dirty="0"/>
          </a:p>
          <a:p>
            <a:r>
              <a:rPr lang="en-US" sz="2400" i="1" dirty="0"/>
              <a:t>Cognitive social capital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komponen</a:t>
            </a:r>
            <a:r>
              <a:rPr lang="en-US" sz="2400" dirty="0">
                <a:sym typeface="Wingdings" panose="05000000000000000000" pitchFamily="2" charset="2"/>
              </a:rPr>
              <a:t> modal </a:t>
            </a:r>
            <a:r>
              <a:rPr lang="en-US" sz="2400" dirty="0" err="1">
                <a:sym typeface="Wingdings" panose="05000000000000000000" pitchFamily="2" charset="2"/>
              </a:rPr>
              <a:t>sosial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pada</a:t>
            </a:r>
            <a:r>
              <a:rPr lang="en-US" sz="2400" dirty="0">
                <a:sym typeface="Wingdings" panose="05000000000000000000" pitchFamily="2" charset="2"/>
              </a:rPr>
              <a:t> level individual (</a:t>
            </a:r>
            <a:r>
              <a:rPr lang="en-US" sz="2400" i="1" dirty="0">
                <a:sym typeface="Wingdings" panose="05000000000000000000" pitchFamily="2" charset="2"/>
              </a:rPr>
              <a:t>trust </a:t>
            </a:r>
            <a:r>
              <a:rPr lang="en-US" sz="2400" dirty="0">
                <a:sym typeface="Wingdings" panose="05000000000000000000" pitchFamily="2" charset="2"/>
              </a:rPr>
              <a:t>yang </a:t>
            </a:r>
            <a:r>
              <a:rPr lang="en-US" sz="2400" dirty="0" err="1">
                <a:sym typeface="Wingdings" panose="05000000000000000000" pitchFamily="2" charset="2"/>
              </a:rPr>
              <a:t>dimiliki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seseorang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dalam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interaksinya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dengan</a:t>
            </a:r>
            <a:r>
              <a:rPr lang="en-US" sz="2400" dirty="0">
                <a:sym typeface="Wingdings" panose="05000000000000000000" pitchFamily="2" charset="2"/>
              </a:rPr>
              <a:t> orang lain, </a:t>
            </a:r>
            <a:r>
              <a:rPr lang="en-US" sz="2400" i="1" dirty="0">
                <a:sym typeface="Wingdings" panose="05000000000000000000" pitchFamily="2" charset="2"/>
              </a:rPr>
              <a:t>reciprocity </a:t>
            </a:r>
            <a:r>
              <a:rPr lang="en-US" sz="2400" dirty="0" err="1">
                <a:sym typeface="Wingdings" panose="05000000000000000000" pitchFamily="2" charset="2"/>
              </a:rPr>
              <a:t>dalam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relasi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sosial</a:t>
            </a:r>
            <a:r>
              <a:rPr lang="en-US" sz="2400" dirty="0">
                <a:sym typeface="Wingdings" panose="05000000000000000000" pitchFamily="2" charset="2"/>
              </a:rPr>
              <a:t>) (Harpham 2008).</a:t>
            </a:r>
          </a:p>
          <a:p>
            <a:r>
              <a:rPr lang="en-US" sz="2400" dirty="0" err="1">
                <a:sym typeface="Wingdings" panose="05000000000000000000" pitchFamily="2" charset="2"/>
              </a:rPr>
              <a:t>Dalam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kesehatan</a:t>
            </a:r>
            <a:r>
              <a:rPr lang="en-US" sz="2400" dirty="0">
                <a:sym typeface="Wingdings" panose="05000000000000000000" pitchFamily="2" charset="2"/>
              </a:rPr>
              <a:t> mental, </a:t>
            </a:r>
            <a:r>
              <a:rPr lang="en-US" sz="2400" i="1" dirty="0">
                <a:sym typeface="Wingdings" panose="05000000000000000000" pitchFamily="2" charset="2"/>
              </a:rPr>
              <a:t>cognitive social capital </a:t>
            </a:r>
            <a:r>
              <a:rPr lang="en-US" sz="2400" dirty="0">
                <a:sym typeface="Wingdings" panose="05000000000000000000" pitchFamily="2" charset="2"/>
              </a:rPr>
              <a:t>yang </a:t>
            </a:r>
            <a:r>
              <a:rPr lang="en-US" sz="2400" dirty="0" err="1">
                <a:sym typeface="Wingdings" panose="05000000000000000000" pitchFamily="2" charset="2"/>
              </a:rPr>
              <a:t>lebih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banyak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digunakan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untuk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menjelaskan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emergence </a:t>
            </a:r>
            <a:r>
              <a:rPr lang="en-US" sz="2400" dirty="0" err="1">
                <a:sym typeface="Wingdings" panose="05000000000000000000" pitchFamily="2" charset="2"/>
              </a:rPr>
              <a:t>dan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i="1" dirty="0">
                <a:sym typeface="Wingdings" panose="05000000000000000000" pitchFamily="2" charset="2"/>
              </a:rPr>
              <a:t>re-emergence </a:t>
            </a:r>
            <a:r>
              <a:rPr lang="en-US" sz="2400" dirty="0" err="1">
                <a:sym typeface="Wingdings" panose="05000000000000000000" pitchFamily="2" charset="2"/>
              </a:rPr>
              <a:t>persoalan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kesehatan</a:t>
            </a:r>
            <a:r>
              <a:rPr lang="en-US" sz="2400" dirty="0">
                <a:sym typeface="Wingdings" panose="05000000000000000000" pitchFamily="2" charset="2"/>
              </a:rPr>
              <a:t> mental.</a:t>
            </a:r>
          </a:p>
          <a:p>
            <a:pPr lvl="1"/>
            <a:r>
              <a:rPr lang="en-US" sz="2000" dirty="0" err="1">
                <a:sym typeface="Wingdings" panose="05000000000000000000" pitchFamily="2" charset="2"/>
              </a:rPr>
              <a:t>Misalnya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suatu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studi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menyebutkan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lemahnya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i="1" dirty="0">
                <a:sym typeface="Wingdings" panose="05000000000000000000" pitchFamily="2" charset="2"/>
              </a:rPr>
              <a:t>cognitive social capital</a:t>
            </a:r>
            <a:r>
              <a:rPr lang="en-US" sz="2000" dirty="0">
                <a:sym typeface="Wingdings" panose="05000000000000000000" pitchFamily="2" charset="2"/>
              </a:rPr>
              <a:t>, yang </a:t>
            </a:r>
            <a:r>
              <a:rPr lang="en-US" sz="2000" dirty="0" err="1">
                <a:sym typeface="Wingdings" panose="05000000000000000000" pitchFamily="2" charset="2"/>
              </a:rPr>
              <a:t>dioperasionalisasi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dengan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mengukur</a:t>
            </a:r>
            <a:r>
              <a:rPr lang="en-US" sz="2000" dirty="0">
                <a:sym typeface="Wingdings" panose="05000000000000000000" pitchFamily="2" charset="2"/>
              </a:rPr>
              <a:t> level </a:t>
            </a:r>
            <a:r>
              <a:rPr lang="en-US" sz="2000" i="1" dirty="0">
                <a:sym typeface="Wingdings" panose="05000000000000000000" pitchFamily="2" charset="2"/>
              </a:rPr>
              <a:t>trust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>
                <a:sym typeface="Wingdings" panose="05000000000000000000" pitchFamily="2" charset="2"/>
              </a:rPr>
              <a:t>diasosiasikan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dengan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kecenderungan</a:t>
            </a:r>
            <a:r>
              <a:rPr lang="en-US" sz="2000" dirty="0">
                <a:sym typeface="Wingdings" panose="05000000000000000000" pitchFamily="2" charset="2"/>
              </a:rPr>
              <a:t> yang </a:t>
            </a:r>
            <a:r>
              <a:rPr lang="en-US" sz="2000" dirty="0" err="1">
                <a:sym typeface="Wingdings" panose="05000000000000000000" pitchFamily="2" charset="2"/>
              </a:rPr>
              <a:t>lebih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tinggi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menderita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depresi</a:t>
            </a:r>
            <a:r>
              <a:rPr lang="en-US" sz="2000" dirty="0">
                <a:sym typeface="Wingdings" panose="05000000000000000000" pitchFamily="2" charset="2"/>
              </a:rPr>
              <a:t> (Fujiwara &amp; </a:t>
            </a:r>
            <a:r>
              <a:rPr lang="en-US" sz="2000" dirty="0" err="1">
                <a:sym typeface="Wingdings" panose="05000000000000000000" pitchFamily="2" charset="2"/>
              </a:rPr>
              <a:t>Kawachi</a:t>
            </a:r>
            <a:r>
              <a:rPr lang="en-US" sz="2000" dirty="0">
                <a:sym typeface="Wingdings" panose="05000000000000000000" pitchFamily="2" charset="2"/>
              </a:rPr>
              <a:t> 2008).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1905531"/>
      </p:ext>
    </p:extLst>
  </p:cSld>
  <p:clrMapOvr>
    <a:masterClrMapping/>
  </p:clrMapOvr>
</p:sld>
</file>

<file path=ppt/theme/theme1.xml><?xml version="1.0" encoding="utf-8"?>
<a:theme xmlns:a="http://schemas.openxmlformats.org/drawingml/2006/main" name="psiunair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iunair_blue" id="{3C9B8563-235D-4690-93EB-C1E4B836BAD2}" vid="{68C260DF-F481-4FD5-8772-BDB4C507B4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psiunair_blue</Template>
  <TotalTime>2521</TotalTime>
  <Words>1411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psiunair_blue</vt:lpstr>
      <vt:lpstr>Modal Sosial dan Kesehatan Mental</vt:lpstr>
      <vt:lpstr>Modal sosial</vt:lpstr>
      <vt:lpstr>Structural social capital (1)</vt:lpstr>
      <vt:lpstr>Structural social capital (2)</vt:lpstr>
      <vt:lpstr>Modal sosial dan kesehatan mental (1)</vt:lpstr>
      <vt:lpstr>Modal sosial dan kesehatan mental (2)</vt:lpstr>
      <vt:lpstr>Bonding vs bridging social capital (1)</vt:lpstr>
      <vt:lpstr>Bonding vs bridging social capital (2)</vt:lpstr>
      <vt:lpstr>Structural vs cognitive social capital</vt:lpstr>
      <vt:lpstr>Cognitive social capital</vt:lpstr>
      <vt:lpstr>Kritik (1)</vt:lpstr>
      <vt:lpstr>Kritik (2)</vt:lpstr>
      <vt:lpstr>Kritik (3)</vt:lpstr>
    </vt:vector>
  </TitlesOfParts>
  <Company>Psikologi Unair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Rizqy Amelia Zein</dc:creator>
  <cp:lastModifiedBy>Rizqy Amelia Zein</cp:lastModifiedBy>
  <cp:revision>68</cp:revision>
  <dcterms:created xsi:type="dcterms:W3CDTF">2014-08-18T09:13:02Z</dcterms:created>
  <dcterms:modified xsi:type="dcterms:W3CDTF">2018-02-25T13:19:42Z</dcterms:modified>
</cp:coreProperties>
</file>