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8" r:id="rId3"/>
    <p:sldId id="272" r:id="rId4"/>
    <p:sldId id="271" r:id="rId5"/>
    <p:sldId id="270" r:id="rId6"/>
    <p:sldId id="269" r:id="rId7"/>
    <p:sldId id="274" r:id="rId8"/>
    <p:sldId id="275" r:id="rId9"/>
    <p:sldId id="273" r:id="rId10"/>
    <p:sldId id="279" r:id="rId11"/>
    <p:sldId id="278" r:id="rId12"/>
    <p:sldId id="281" r:id="rId13"/>
    <p:sldId id="280" r:id="rId14"/>
    <p:sldId id="277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56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7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58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7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87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0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1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FDF69D3-A241-41F2-9E2C-2BA1D6478157}" type="datetimeFigureOut">
              <a:rPr lang="en-GB" smtClean="0"/>
              <a:t>11/03/2018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CC1828-B425-4F8E-8470-C9086DFD65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633591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FDF69D3-A241-41F2-9E2C-2BA1D6478157}" type="datetimeFigureOut">
              <a:rPr lang="en-GB" smtClean="0"/>
              <a:t>11/03/2018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CC1828-B425-4F8E-8470-C9086DFD65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54957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40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40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FDF69D3-A241-41F2-9E2C-2BA1D6478157}" type="datetimeFigureOut">
              <a:rPr lang="en-GB" smtClean="0"/>
              <a:t>11/03/2018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CC1828-B425-4F8E-8470-C9086DFD65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62625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FDF69D3-A241-41F2-9E2C-2BA1D6478157}" type="datetimeFigureOut">
              <a:rPr lang="en-GB" smtClean="0"/>
              <a:t>11/03/2018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CC1828-B425-4F8E-8470-C9086DFD65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555671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2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5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45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29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43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58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72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87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01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16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FDF69D3-A241-41F2-9E2C-2BA1D6478157}" type="datetimeFigureOut">
              <a:rPr lang="en-GB" smtClean="0"/>
              <a:t>11/03/2018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CC1828-B425-4F8E-8470-C9086DFD65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51539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2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2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FDF69D3-A241-41F2-9E2C-2BA1D6478157}" type="datetimeFigureOut">
              <a:rPr lang="en-GB" smtClean="0"/>
              <a:t>11/03/2018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CC1828-B425-4F8E-8470-C9086DFD65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15019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45" indent="0">
              <a:buNone/>
              <a:defRPr sz="2000" b="1"/>
            </a:lvl2pPr>
            <a:lvl3pPr marL="914290" indent="0">
              <a:buNone/>
              <a:defRPr sz="1800" b="1"/>
            </a:lvl3pPr>
            <a:lvl4pPr marL="1371435" indent="0">
              <a:buNone/>
              <a:defRPr sz="1600" b="1"/>
            </a:lvl4pPr>
            <a:lvl5pPr marL="1828581" indent="0">
              <a:buNone/>
              <a:defRPr sz="1600" b="1"/>
            </a:lvl5pPr>
            <a:lvl6pPr marL="2285726" indent="0">
              <a:buNone/>
              <a:defRPr sz="1600" b="1"/>
            </a:lvl6pPr>
            <a:lvl7pPr marL="2742871" indent="0">
              <a:buNone/>
              <a:defRPr sz="1600" b="1"/>
            </a:lvl7pPr>
            <a:lvl8pPr marL="3200016" indent="0">
              <a:buNone/>
              <a:defRPr sz="1600" b="1"/>
            </a:lvl8pPr>
            <a:lvl9pPr marL="3657161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45" indent="0">
              <a:buNone/>
              <a:defRPr sz="2000" b="1"/>
            </a:lvl2pPr>
            <a:lvl3pPr marL="914290" indent="0">
              <a:buNone/>
              <a:defRPr sz="1800" b="1"/>
            </a:lvl3pPr>
            <a:lvl4pPr marL="1371435" indent="0">
              <a:buNone/>
              <a:defRPr sz="1600" b="1"/>
            </a:lvl4pPr>
            <a:lvl5pPr marL="1828581" indent="0">
              <a:buNone/>
              <a:defRPr sz="1600" b="1"/>
            </a:lvl5pPr>
            <a:lvl6pPr marL="2285726" indent="0">
              <a:buNone/>
              <a:defRPr sz="1600" b="1"/>
            </a:lvl6pPr>
            <a:lvl7pPr marL="2742871" indent="0">
              <a:buNone/>
              <a:defRPr sz="1600" b="1"/>
            </a:lvl7pPr>
            <a:lvl8pPr marL="3200016" indent="0">
              <a:buNone/>
              <a:defRPr sz="1600" b="1"/>
            </a:lvl8pPr>
            <a:lvl9pPr marL="3657161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FDF69D3-A241-41F2-9E2C-2BA1D6478157}" type="datetimeFigureOut">
              <a:rPr lang="en-GB" smtClean="0"/>
              <a:t>11/03/2018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CC1828-B425-4F8E-8470-C9086DFD65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251301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FDF69D3-A241-41F2-9E2C-2BA1D6478157}" type="datetimeFigureOut">
              <a:rPr lang="en-GB" smtClean="0"/>
              <a:t>11/03/2018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CC1828-B425-4F8E-8470-C9086DFD65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419289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FDF69D3-A241-41F2-9E2C-2BA1D6478157}" type="datetimeFigureOut">
              <a:rPr lang="en-GB" smtClean="0"/>
              <a:t>11/03/2018</a:t>
            </a:fld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CC1828-B425-4F8E-8470-C9086DFD65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86700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2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2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2" y="1435102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145" indent="0">
              <a:buNone/>
              <a:defRPr sz="1200"/>
            </a:lvl2pPr>
            <a:lvl3pPr marL="914290" indent="0">
              <a:buNone/>
              <a:defRPr sz="1000"/>
            </a:lvl3pPr>
            <a:lvl4pPr marL="1371435" indent="0">
              <a:buNone/>
              <a:defRPr sz="900"/>
            </a:lvl4pPr>
            <a:lvl5pPr marL="1828581" indent="0">
              <a:buNone/>
              <a:defRPr sz="900"/>
            </a:lvl5pPr>
            <a:lvl6pPr marL="2285726" indent="0">
              <a:buNone/>
              <a:defRPr sz="900"/>
            </a:lvl6pPr>
            <a:lvl7pPr marL="2742871" indent="0">
              <a:buNone/>
              <a:defRPr sz="900"/>
            </a:lvl7pPr>
            <a:lvl8pPr marL="3200016" indent="0">
              <a:buNone/>
              <a:defRPr sz="900"/>
            </a:lvl8pPr>
            <a:lvl9pPr marL="3657161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FDF69D3-A241-41F2-9E2C-2BA1D6478157}" type="datetimeFigureOut">
              <a:rPr lang="en-GB" smtClean="0"/>
              <a:t>11/03/2018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CC1828-B425-4F8E-8470-C9086DFD65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627477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145" indent="0">
              <a:buNone/>
              <a:defRPr sz="2800"/>
            </a:lvl2pPr>
            <a:lvl3pPr marL="914290" indent="0">
              <a:buNone/>
              <a:defRPr sz="2400"/>
            </a:lvl3pPr>
            <a:lvl4pPr marL="1371435" indent="0">
              <a:buNone/>
              <a:defRPr sz="2000"/>
            </a:lvl4pPr>
            <a:lvl5pPr marL="1828581" indent="0">
              <a:buNone/>
              <a:defRPr sz="2000"/>
            </a:lvl5pPr>
            <a:lvl6pPr marL="2285726" indent="0">
              <a:buNone/>
              <a:defRPr sz="2000"/>
            </a:lvl6pPr>
            <a:lvl7pPr marL="2742871" indent="0">
              <a:buNone/>
              <a:defRPr sz="2000"/>
            </a:lvl7pPr>
            <a:lvl8pPr marL="3200016" indent="0">
              <a:buNone/>
              <a:defRPr sz="2000"/>
            </a:lvl8pPr>
            <a:lvl9pPr marL="3657161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145" indent="0">
              <a:buNone/>
              <a:defRPr sz="1200"/>
            </a:lvl2pPr>
            <a:lvl3pPr marL="914290" indent="0">
              <a:buNone/>
              <a:defRPr sz="1000"/>
            </a:lvl3pPr>
            <a:lvl4pPr marL="1371435" indent="0">
              <a:buNone/>
              <a:defRPr sz="900"/>
            </a:lvl4pPr>
            <a:lvl5pPr marL="1828581" indent="0">
              <a:buNone/>
              <a:defRPr sz="900"/>
            </a:lvl5pPr>
            <a:lvl6pPr marL="2285726" indent="0">
              <a:buNone/>
              <a:defRPr sz="900"/>
            </a:lvl6pPr>
            <a:lvl7pPr marL="2742871" indent="0">
              <a:buNone/>
              <a:defRPr sz="900"/>
            </a:lvl7pPr>
            <a:lvl8pPr marL="3200016" indent="0">
              <a:buNone/>
              <a:defRPr sz="900"/>
            </a:lvl8pPr>
            <a:lvl9pPr marL="3657161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FDF69D3-A241-41F2-9E2C-2BA1D6478157}" type="datetimeFigureOut">
              <a:rPr lang="en-GB" smtClean="0"/>
              <a:t>11/03/2018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CC1828-B425-4F8E-8470-C9086DFD65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478691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9" tIns="45715" rIns="91429" bIns="45715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9" tIns="45715" rIns="91429" bIns="4571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wrap="square" lIns="91429" tIns="45715" rIns="91429" bIns="45715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FFDF69D3-A241-41F2-9E2C-2BA1D6478157}" type="datetimeFigureOut">
              <a:rPr lang="en-GB" smtClean="0"/>
              <a:t>11/03/2018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29" tIns="45715" rIns="91429" bIns="45715" rtlCol="0" anchor="ctr"/>
          <a:lstStyle>
            <a:lvl1pPr algn="ctr" defTabSz="914290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29" tIns="45715" rIns="91429" bIns="45715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07CC1828-B425-4F8E-8470-C9086DFD65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16583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2813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912813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defTabSz="912813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defTabSz="912813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defTabSz="912813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457200" algn="ctr" defTabSz="912813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914400" algn="ctr" defTabSz="912813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1371600" algn="ctr" defTabSz="912813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1828800" algn="ctr" defTabSz="912813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1313" indent="-341313" algn="l" defTabSz="912813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1363" indent="-284163" algn="l" defTabSz="912813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1413" indent="-227013" algn="l" defTabSz="912813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598613" indent="-227013" algn="l" defTabSz="912813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5813" indent="-227013" algn="l" defTabSz="912813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298" indent="-228573" algn="l" defTabSz="91429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443" indent="-228573" algn="l" defTabSz="91429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589" indent="-228573" algn="l" defTabSz="91429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734" indent="-228573" algn="l" defTabSz="91429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29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45" algn="l" defTabSz="91429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90" algn="l" defTabSz="91429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35" algn="l" defTabSz="91429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581" algn="l" defTabSz="91429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726" algn="l" defTabSz="91429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871" algn="l" defTabSz="91429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16" algn="l" defTabSz="91429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161" algn="l" defTabSz="91429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NNOmRvh82Fc" TargetMode="Externa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youtube.com/watch?v=tZRY1gtPte4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2580" y="590842"/>
            <a:ext cx="6789742" cy="1405892"/>
          </a:xfrm>
        </p:spPr>
        <p:txBody>
          <a:bodyPr/>
          <a:lstStyle/>
          <a:p>
            <a:r>
              <a:rPr lang="en-GB" b="1" dirty="0"/>
              <a:t>Kelas </a:t>
            </a:r>
            <a:r>
              <a:rPr lang="en-GB" b="1" dirty="0" err="1"/>
              <a:t>Sosial</a:t>
            </a:r>
            <a:r>
              <a:rPr lang="en-GB" b="1" dirty="0"/>
              <a:t>, </a:t>
            </a:r>
            <a:r>
              <a:rPr lang="en-GB" b="1" dirty="0" err="1"/>
              <a:t>Kemiskinan</a:t>
            </a:r>
            <a:r>
              <a:rPr lang="en-GB" b="1" dirty="0"/>
              <a:t> </a:t>
            </a:r>
            <a:r>
              <a:rPr lang="en-GB" b="1" dirty="0" err="1"/>
              <a:t>dan</a:t>
            </a:r>
            <a:r>
              <a:rPr lang="en-GB" b="1" dirty="0"/>
              <a:t> </a:t>
            </a:r>
            <a:r>
              <a:rPr lang="en-GB" b="1" dirty="0" err="1"/>
              <a:t>Kesehatan</a:t>
            </a:r>
            <a:r>
              <a:rPr lang="en-GB" b="1" dirty="0"/>
              <a:t> Mental</a:t>
            </a:r>
          </a:p>
        </p:txBody>
      </p:sp>
      <p:sp>
        <p:nvSpPr>
          <p:cNvPr id="3" name="Title 1"/>
          <p:cNvSpPr txBox="1">
            <a:spLocks/>
          </p:cNvSpPr>
          <p:nvPr/>
        </p:nvSpPr>
        <p:spPr bwMode="auto">
          <a:xfrm>
            <a:off x="512580" y="2743072"/>
            <a:ext cx="6789742" cy="7029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9" tIns="45715" rIns="91429" bIns="45715" numCol="1" anchor="ctr" anchorCtr="0" compatLnSpc="1">
            <a:prstTxWarp prst="textNoShape">
              <a:avLst/>
            </a:prstTxWarp>
          </a:bodyPr>
          <a:lstStyle>
            <a:lvl1pPr algn="ctr" defTabSz="912813" rtl="0" eaLnBrk="1" fontAlgn="base" hangingPunct="1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defTabSz="912813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algn="ctr" defTabSz="912813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algn="ctr" defTabSz="912813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algn="ctr" defTabSz="912813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457200" algn="ctr" defTabSz="912813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914400" algn="ctr" defTabSz="912813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1371600" algn="ctr" defTabSz="912813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1828800" algn="ctr" defTabSz="912813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en-GB" sz="3600" b="1" dirty="0" err="1"/>
              <a:t>Kesehatan</a:t>
            </a:r>
            <a:r>
              <a:rPr lang="en-GB" sz="3600" b="1" dirty="0"/>
              <a:t> Mental </a:t>
            </a:r>
            <a:r>
              <a:rPr lang="en-GB" sz="3600" b="1" dirty="0" err="1"/>
              <a:t>Komunitas</a:t>
            </a:r>
            <a:endParaRPr lang="en-GB" sz="3600" b="1" dirty="0"/>
          </a:p>
        </p:txBody>
      </p:sp>
      <p:sp>
        <p:nvSpPr>
          <p:cNvPr id="4" name="Title 1"/>
          <p:cNvSpPr txBox="1">
            <a:spLocks/>
          </p:cNvSpPr>
          <p:nvPr/>
        </p:nvSpPr>
        <p:spPr bwMode="auto">
          <a:xfrm>
            <a:off x="512580" y="4895302"/>
            <a:ext cx="6789742" cy="14058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9" tIns="45715" rIns="91429" bIns="45715" numCol="1" anchor="ctr" anchorCtr="0" compatLnSpc="1">
            <a:prstTxWarp prst="textNoShape">
              <a:avLst/>
            </a:prstTxWarp>
          </a:bodyPr>
          <a:lstStyle>
            <a:lvl1pPr algn="ctr" defTabSz="912813" rtl="0" eaLnBrk="1" fontAlgn="base" hangingPunct="1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defTabSz="912813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algn="ctr" defTabSz="912813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algn="ctr" defTabSz="912813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algn="ctr" defTabSz="912813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457200" algn="ctr" defTabSz="912813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914400" algn="ctr" defTabSz="912813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1371600" algn="ctr" defTabSz="912813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1828800" algn="ctr" defTabSz="912813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en-US" sz="2400" b="1"/>
              <a:t>Rizqy Amelia Zein</a:t>
            </a:r>
          </a:p>
          <a:p>
            <a:r>
              <a:rPr lang="en-US" sz="2400" b="1"/>
              <a:t>Departemen </a:t>
            </a:r>
            <a:r>
              <a:rPr lang="en-US" sz="2400" b="1" dirty="0" err="1"/>
              <a:t>Psikologi</a:t>
            </a:r>
            <a:r>
              <a:rPr lang="en-US" sz="2400" b="1" dirty="0"/>
              <a:t> </a:t>
            </a:r>
            <a:r>
              <a:rPr lang="en-US" sz="2400" b="1" dirty="0" err="1"/>
              <a:t>Kepribadian</a:t>
            </a:r>
            <a:r>
              <a:rPr lang="en-US" sz="2400" b="1" dirty="0"/>
              <a:t> </a:t>
            </a:r>
            <a:r>
              <a:rPr lang="en-US" sz="2400" b="1" dirty="0" err="1"/>
              <a:t>dan</a:t>
            </a:r>
            <a:r>
              <a:rPr lang="en-US" sz="2400" b="1" dirty="0"/>
              <a:t> </a:t>
            </a:r>
            <a:r>
              <a:rPr lang="en-US" sz="2400" b="1" dirty="0" err="1"/>
              <a:t>Sosial</a:t>
            </a:r>
            <a:endParaRPr lang="en-GB" sz="2400" b="1" dirty="0"/>
          </a:p>
        </p:txBody>
      </p:sp>
    </p:spTree>
    <p:extLst>
      <p:ext uri="{BB962C8B-B14F-4D97-AF65-F5344CB8AC3E}">
        <p14:creationId xmlns:p14="http://schemas.microsoft.com/office/powerpoint/2010/main" val="244698068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37536"/>
            <a:ext cx="10972800" cy="960438"/>
          </a:xfrm>
        </p:spPr>
        <p:txBody>
          <a:bodyPr/>
          <a:lstStyle/>
          <a:p>
            <a:pPr algn="l"/>
            <a:r>
              <a:rPr lang="en-GB" b="1" dirty="0" err="1"/>
              <a:t>Stratifikasi</a:t>
            </a:r>
            <a:r>
              <a:rPr lang="en-GB" b="1" dirty="0"/>
              <a:t> </a:t>
            </a:r>
            <a:r>
              <a:rPr lang="en-GB" b="1" dirty="0" err="1"/>
              <a:t>sosial</a:t>
            </a:r>
            <a:r>
              <a:rPr lang="en-GB" b="1" dirty="0"/>
              <a:t> – </a:t>
            </a:r>
            <a:r>
              <a:rPr lang="en-GB" b="1" dirty="0" err="1"/>
              <a:t>bagaimana</a:t>
            </a:r>
            <a:r>
              <a:rPr lang="en-GB" b="1" dirty="0"/>
              <a:t> </a:t>
            </a:r>
            <a:r>
              <a:rPr lang="en-GB" b="1" dirty="0" err="1"/>
              <a:t>mengukurnya</a:t>
            </a:r>
            <a:r>
              <a:rPr lang="en-GB" b="1" dirty="0"/>
              <a:t>? (2)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63445"/>
            <a:ext cx="10972800" cy="4525963"/>
          </a:xfrm>
        </p:spPr>
        <p:txBody>
          <a:bodyPr/>
          <a:lstStyle/>
          <a:p>
            <a:pPr lvl="1"/>
            <a:r>
              <a:rPr lang="en-US" sz="2000" b="1" i="1" dirty="0"/>
              <a:t>Emergent service workers</a:t>
            </a:r>
            <a:r>
              <a:rPr lang="en-US" sz="2000" dirty="0"/>
              <a:t>: </a:t>
            </a:r>
            <a:r>
              <a:rPr lang="en-US" sz="2000" dirty="0" err="1"/>
              <a:t>terdiri</a:t>
            </a:r>
            <a:r>
              <a:rPr lang="en-US" sz="2000" dirty="0"/>
              <a:t> </a:t>
            </a:r>
            <a:r>
              <a:rPr lang="en-US" sz="2000" dirty="0" err="1"/>
              <a:t>dari</a:t>
            </a:r>
            <a:r>
              <a:rPr lang="en-US" sz="2000" dirty="0"/>
              <a:t> </a:t>
            </a:r>
            <a:r>
              <a:rPr lang="en-US" sz="2000" dirty="0" err="1"/>
              <a:t>anak-anak</a:t>
            </a:r>
            <a:r>
              <a:rPr lang="en-US" sz="2000" dirty="0"/>
              <a:t> </a:t>
            </a:r>
            <a:r>
              <a:rPr lang="en-US" sz="2000" dirty="0" err="1"/>
              <a:t>muda</a:t>
            </a:r>
            <a:r>
              <a:rPr lang="en-US" sz="2000" dirty="0"/>
              <a:t> urban yang </a:t>
            </a:r>
            <a:r>
              <a:rPr lang="en-US" sz="2000" dirty="0" err="1"/>
              <a:t>cenderung</a:t>
            </a:r>
            <a:r>
              <a:rPr lang="en-US" sz="2000" dirty="0"/>
              <a:t> </a:t>
            </a:r>
            <a:r>
              <a:rPr lang="en-US" sz="2000" dirty="0" err="1"/>
              <a:t>miskin</a:t>
            </a:r>
            <a:r>
              <a:rPr lang="en-US" sz="2000" dirty="0"/>
              <a:t>, </a:t>
            </a:r>
            <a:r>
              <a:rPr lang="en-US" sz="2000" dirty="0" err="1"/>
              <a:t>tapi</a:t>
            </a:r>
            <a:r>
              <a:rPr lang="en-US" sz="2000" dirty="0"/>
              <a:t> </a:t>
            </a:r>
            <a:r>
              <a:rPr lang="en-US" sz="2000" dirty="0" err="1"/>
              <a:t>memiliki</a:t>
            </a:r>
            <a:r>
              <a:rPr lang="en-US" sz="2000" dirty="0"/>
              <a:t> </a:t>
            </a:r>
            <a:r>
              <a:rPr lang="en-US" sz="2000" i="1" dirty="0"/>
              <a:t>privilege </a:t>
            </a:r>
            <a:r>
              <a:rPr lang="en-US" sz="2000" dirty="0" err="1"/>
              <a:t>secara</a:t>
            </a:r>
            <a:r>
              <a:rPr lang="en-US" sz="2000" dirty="0"/>
              <a:t> </a:t>
            </a:r>
            <a:r>
              <a:rPr lang="en-US" sz="2000" dirty="0" err="1"/>
              <a:t>sosial</a:t>
            </a:r>
            <a:r>
              <a:rPr lang="en-US" sz="2000" dirty="0"/>
              <a:t> </a:t>
            </a:r>
            <a:r>
              <a:rPr lang="en-US" sz="2000" dirty="0" err="1"/>
              <a:t>dan</a:t>
            </a:r>
            <a:r>
              <a:rPr lang="en-US" sz="2000" dirty="0"/>
              <a:t> </a:t>
            </a:r>
            <a:r>
              <a:rPr lang="en-US" sz="2000" dirty="0" err="1"/>
              <a:t>kultural</a:t>
            </a:r>
            <a:r>
              <a:rPr lang="en-US" sz="2000" dirty="0"/>
              <a:t> </a:t>
            </a:r>
            <a:r>
              <a:rPr lang="en-US" sz="2000" dirty="0">
                <a:sym typeface="Wingdings" panose="05000000000000000000" pitchFamily="2" charset="2"/>
              </a:rPr>
              <a:t> </a:t>
            </a:r>
            <a:r>
              <a:rPr lang="en-US" sz="2000" dirty="0" err="1">
                <a:sym typeface="Wingdings" panose="05000000000000000000" pitchFamily="2" charset="2"/>
              </a:rPr>
              <a:t>mahasiswa</a:t>
            </a:r>
            <a:r>
              <a:rPr lang="en-US" sz="2000" dirty="0">
                <a:sym typeface="Wingdings" panose="05000000000000000000" pitchFamily="2" charset="2"/>
              </a:rPr>
              <a:t>, </a:t>
            </a:r>
            <a:r>
              <a:rPr lang="en-US" sz="2000" i="1" dirty="0">
                <a:sym typeface="Wingdings" panose="05000000000000000000" pitchFamily="2" charset="2"/>
              </a:rPr>
              <a:t>fresh graduate</a:t>
            </a:r>
            <a:r>
              <a:rPr lang="en-US" sz="2000" dirty="0">
                <a:sym typeface="Wingdings" panose="05000000000000000000" pitchFamily="2" charset="2"/>
              </a:rPr>
              <a:t>.</a:t>
            </a:r>
            <a:endParaRPr lang="en-US" sz="2000" i="1" dirty="0"/>
          </a:p>
          <a:p>
            <a:pPr lvl="1"/>
            <a:r>
              <a:rPr lang="en-US" sz="2000" b="1" i="1" dirty="0"/>
              <a:t>Precariat/precarious proletariat</a:t>
            </a:r>
            <a:r>
              <a:rPr lang="en-US" sz="2000" dirty="0"/>
              <a:t>: </a:t>
            </a:r>
            <a:r>
              <a:rPr lang="en-US" sz="2000" dirty="0" err="1"/>
              <a:t>kelompok</a:t>
            </a:r>
            <a:r>
              <a:rPr lang="en-US" sz="2000" dirty="0"/>
              <a:t> </a:t>
            </a:r>
            <a:r>
              <a:rPr lang="en-US" sz="2000" dirty="0" err="1"/>
              <a:t>termiskin</a:t>
            </a:r>
            <a:r>
              <a:rPr lang="en-US" sz="2000" dirty="0"/>
              <a:t> yang </a:t>
            </a:r>
            <a:r>
              <a:rPr lang="en-US" sz="2000" dirty="0" err="1"/>
              <a:t>nyaris</a:t>
            </a:r>
            <a:r>
              <a:rPr lang="en-US" sz="2000" dirty="0"/>
              <a:t> </a:t>
            </a:r>
            <a:r>
              <a:rPr lang="en-US" sz="2000" dirty="0" err="1"/>
              <a:t>tak</a:t>
            </a:r>
            <a:r>
              <a:rPr lang="en-US" sz="2000" dirty="0"/>
              <a:t> </a:t>
            </a:r>
            <a:r>
              <a:rPr lang="en-US" sz="2000" dirty="0" err="1"/>
              <a:t>memiliki</a:t>
            </a:r>
            <a:r>
              <a:rPr lang="en-US" sz="2000" dirty="0"/>
              <a:t> modal </a:t>
            </a:r>
            <a:r>
              <a:rPr lang="en-US" sz="2000" dirty="0" err="1"/>
              <a:t>ekonomi</a:t>
            </a:r>
            <a:r>
              <a:rPr lang="en-US" sz="2000" dirty="0"/>
              <a:t>, </a:t>
            </a:r>
            <a:r>
              <a:rPr lang="en-US" sz="2000" dirty="0" err="1"/>
              <a:t>sosial</a:t>
            </a:r>
            <a:r>
              <a:rPr lang="en-US" sz="2000" dirty="0"/>
              <a:t> </a:t>
            </a:r>
            <a:r>
              <a:rPr lang="en-US" sz="2000" dirty="0" err="1"/>
              <a:t>maupun</a:t>
            </a:r>
            <a:r>
              <a:rPr lang="en-US" sz="2000" dirty="0"/>
              <a:t> </a:t>
            </a:r>
            <a:r>
              <a:rPr lang="en-US" sz="2000" dirty="0" err="1"/>
              <a:t>kultural</a:t>
            </a:r>
            <a:r>
              <a:rPr lang="en-US" sz="2000" dirty="0"/>
              <a:t>. Orang-orang </a:t>
            </a:r>
            <a:r>
              <a:rPr lang="en-US" sz="2000" dirty="0" err="1"/>
              <a:t>marjinal</a:t>
            </a:r>
            <a:r>
              <a:rPr lang="en-US" sz="2000" dirty="0"/>
              <a:t> </a:t>
            </a:r>
            <a:r>
              <a:rPr lang="en-US" sz="2000" dirty="0">
                <a:sym typeface="Wingdings" panose="05000000000000000000" pitchFamily="2" charset="2"/>
              </a:rPr>
              <a:t> </a:t>
            </a:r>
            <a:r>
              <a:rPr lang="en-US" sz="2000" i="1" dirty="0">
                <a:sym typeface="Wingdings" panose="05000000000000000000" pitchFamily="2" charset="2"/>
              </a:rPr>
              <a:t>homeless.</a:t>
            </a:r>
            <a:endParaRPr lang="en-US" sz="2000" i="1" dirty="0"/>
          </a:p>
          <a:p>
            <a:r>
              <a:rPr lang="en-US" sz="2400" dirty="0" err="1"/>
              <a:t>Menariknya</a:t>
            </a:r>
            <a:r>
              <a:rPr lang="en-US" sz="2400" dirty="0"/>
              <a:t>, orang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gangguan</a:t>
            </a:r>
            <a:r>
              <a:rPr lang="en-US" sz="2400" dirty="0"/>
              <a:t> mental </a:t>
            </a:r>
            <a:r>
              <a:rPr lang="en-US" sz="2400" dirty="0" err="1"/>
              <a:t>tidak</a:t>
            </a:r>
            <a:r>
              <a:rPr lang="en-US" sz="2400" dirty="0"/>
              <a:t> </a:t>
            </a:r>
            <a:r>
              <a:rPr lang="en-US" sz="2400" dirty="0" err="1"/>
              <a:t>termasuk</a:t>
            </a:r>
            <a:r>
              <a:rPr lang="en-US" sz="2400" dirty="0"/>
              <a:t> </a:t>
            </a:r>
            <a:r>
              <a:rPr lang="en-US" sz="2400" dirty="0" err="1"/>
              <a:t>kelas</a:t>
            </a:r>
            <a:r>
              <a:rPr lang="en-US" sz="2400" dirty="0"/>
              <a:t> </a:t>
            </a:r>
            <a:r>
              <a:rPr lang="en-US" sz="2400" dirty="0" err="1"/>
              <a:t>manapun</a:t>
            </a:r>
            <a:r>
              <a:rPr lang="en-US" sz="2400" dirty="0"/>
              <a:t>, </a:t>
            </a:r>
            <a:r>
              <a:rPr lang="en-US" sz="2400" dirty="0" err="1"/>
              <a:t>karena</a:t>
            </a:r>
            <a:r>
              <a:rPr lang="en-US" sz="2400" dirty="0"/>
              <a:t> </a:t>
            </a:r>
            <a:r>
              <a:rPr lang="en-US" sz="2400" dirty="0" err="1"/>
              <a:t>sebenarnya</a:t>
            </a:r>
            <a:r>
              <a:rPr lang="en-US" sz="2400" dirty="0"/>
              <a:t> </a:t>
            </a:r>
            <a:r>
              <a:rPr lang="en-US" sz="2400" dirty="0" err="1"/>
              <a:t>mereka</a:t>
            </a:r>
            <a:r>
              <a:rPr lang="en-US" sz="2400" dirty="0"/>
              <a:t> </a:t>
            </a:r>
            <a:r>
              <a:rPr lang="en-US" sz="2400" dirty="0" err="1"/>
              <a:t>dianggap</a:t>
            </a:r>
            <a:r>
              <a:rPr lang="en-US" sz="2400" dirty="0"/>
              <a:t> ‘</a:t>
            </a:r>
            <a:r>
              <a:rPr lang="en-US" sz="2400" dirty="0" err="1"/>
              <a:t>diluar</a:t>
            </a:r>
            <a:r>
              <a:rPr lang="en-US" sz="2400" dirty="0"/>
              <a:t>’ </a:t>
            </a:r>
            <a:r>
              <a:rPr lang="en-US" sz="2400" dirty="0" err="1"/>
              <a:t>tujuh</a:t>
            </a:r>
            <a:r>
              <a:rPr lang="en-US" sz="2400" dirty="0"/>
              <a:t> </a:t>
            </a:r>
            <a:r>
              <a:rPr lang="en-US" sz="2400" dirty="0" err="1"/>
              <a:t>kelas</a:t>
            </a:r>
            <a:r>
              <a:rPr lang="en-US" sz="2400" dirty="0"/>
              <a:t> </a:t>
            </a:r>
            <a:r>
              <a:rPr lang="en-US" sz="2400" dirty="0" err="1"/>
              <a:t>diatas</a:t>
            </a:r>
            <a:r>
              <a:rPr lang="en-US" sz="2400" dirty="0"/>
              <a:t>. Oleh </a:t>
            </a:r>
            <a:r>
              <a:rPr lang="en-US" sz="2400" dirty="0" err="1"/>
              <a:t>karena</a:t>
            </a:r>
            <a:r>
              <a:rPr lang="en-US" sz="2400" dirty="0"/>
              <a:t> </a:t>
            </a:r>
            <a:r>
              <a:rPr lang="en-US" sz="2400" dirty="0" err="1"/>
              <a:t>itu</a:t>
            </a:r>
            <a:r>
              <a:rPr lang="en-US" sz="2400" dirty="0"/>
              <a:t>, </a:t>
            </a:r>
            <a:r>
              <a:rPr lang="en-US" sz="2400" dirty="0" err="1"/>
              <a:t>mereka</a:t>
            </a:r>
            <a:r>
              <a:rPr lang="en-US" sz="2400" dirty="0"/>
              <a:t> </a:t>
            </a:r>
            <a:r>
              <a:rPr lang="en-US" sz="2400" dirty="0" err="1"/>
              <a:t>amat</a:t>
            </a:r>
            <a:r>
              <a:rPr lang="en-US" sz="2400" dirty="0"/>
              <a:t> </a:t>
            </a:r>
            <a:r>
              <a:rPr lang="en-US" sz="2400" dirty="0" err="1"/>
              <a:t>rentan</a:t>
            </a:r>
            <a:r>
              <a:rPr lang="en-US" sz="2400" dirty="0"/>
              <a:t> </a:t>
            </a:r>
            <a:r>
              <a:rPr lang="en-US" sz="2400" dirty="0" err="1"/>
              <a:t>terstigmatisasi</a:t>
            </a:r>
            <a:r>
              <a:rPr lang="en-US" sz="2400" dirty="0"/>
              <a:t>.</a:t>
            </a:r>
          </a:p>
          <a:p>
            <a:pPr lvl="1"/>
            <a:r>
              <a:rPr lang="en-US" sz="2000" dirty="0" err="1"/>
              <a:t>Akibatnya</a:t>
            </a:r>
            <a:r>
              <a:rPr lang="en-US" sz="2000" dirty="0"/>
              <a:t>, ODGM </a:t>
            </a:r>
            <a:r>
              <a:rPr lang="en-US" sz="2000" dirty="0" err="1"/>
              <a:t>memiliki</a:t>
            </a:r>
            <a:r>
              <a:rPr lang="en-US" sz="2000" dirty="0"/>
              <a:t> modal </a:t>
            </a:r>
            <a:r>
              <a:rPr lang="en-US" sz="2000" dirty="0" err="1"/>
              <a:t>sosial</a:t>
            </a:r>
            <a:r>
              <a:rPr lang="en-US" sz="2000" dirty="0"/>
              <a:t> </a:t>
            </a:r>
            <a:r>
              <a:rPr lang="en-US" sz="2000" dirty="0" err="1"/>
              <a:t>dan</a:t>
            </a:r>
            <a:r>
              <a:rPr lang="en-US" sz="2000" dirty="0"/>
              <a:t> </a:t>
            </a:r>
            <a:r>
              <a:rPr lang="en-US" sz="2000" dirty="0" err="1"/>
              <a:t>kultural</a:t>
            </a:r>
            <a:r>
              <a:rPr lang="en-US" sz="2000" dirty="0"/>
              <a:t> yang </a:t>
            </a:r>
            <a:r>
              <a:rPr lang="en-US" sz="2000" dirty="0" err="1"/>
              <a:t>amat</a:t>
            </a:r>
            <a:r>
              <a:rPr lang="en-US" sz="2000" dirty="0"/>
              <a:t> </a:t>
            </a:r>
            <a:r>
              <a:rPr lang="en-US" sz="2000" dirty="0" err="1"/>
              <a:t>terbatas</a:t>
            </a:r>
            <a:r>
              <a:rPr lang="en-US" sz="2000" dirty="0"/>
              <a:t> (</a:t>
            </a:r>
            <a:r>
              <a:rPr lang="en-US" sz="2000" dirty="0" err="1"/>
              <a:t>Pescosolido</a:t>
            </a:r>
            <a:r>
              <a:rPr lang="en-US" sz="2000" dirty="0"/>
              <a:t>, et al. 2013), </a:t>
            </a:r>
            <a:r>
              <a:rPr lang="en-US" sz="2000" dirty="0" err="1"/>
              <a:t>memiliki</a:t>
            </a:r>
            <a:r>
              <a:rPr lang="en-US" sz="2000" dirty="0"/>
              <a:t> </a:t>
            </a:r>
            <a:r>
              <a:rPr lang="en-US" sz="2000" dirty="0" err="1"/>
              <a:t>usia</a:t>
            </a:r>
            <a:r>
              <a:rPr lang="en-US" sz="2000" dirty="0"/>
              <a:t> </a:t>
            </a:r>
            <a:r>
              <a:rPr lang="en-US" sz="2000" dirty="0" err="1"/>
              <a:t>harapan</a:t>
            </a:r>
            <a:r>
              <a:rPr lang="en-US" sz="2000" dirty="0"/>
              <a:t> </a:t>
            </a:r>
            <a:r>
              <a:rPr lang="en-US" sz="2000" dirty="0" err="1"/>
              <a:t>hidup</a:t>
            </a:r>
            <a:r>
              <a:rPr lang="en-US" sz="2000" dirty="0"/>
              <a:t> yang </a:t>
            </a:r>
            <a:r>
              <a:rPr lang="en-US" sz="2000" dirty="0" err="1"/>
              <a:t>lebih</a:t>
            </a:r>
            <a:r>
              <a:rPr lang="en-US" sz="2000" dirty="0"/>
              <a:t> </a:t>
            </a:r>
            <a:r>
              <a:rPr lang="en-US" sz="2000" dirty="0" err="1"/>
              <a:t>pendek</a:t>
            </a:r>
            <a:r>
              <a:rPr lang="en-US" sz="2000" dirty="0"/>
              <a:t> </a:t>
            </a:r>
            <a:r>
              <a:rPr lang="en-US" sz="2000" dirty="0" err="1"/>
              <a:t>dan</a:t>
            </a:r>
            <a:r>
              <a:rPr lang="en-US" sz="2000" dirty="0"/>
              <a:t> </a:t>
            </a:r>
            <a:r>
              <a:rPr lang="en-US" sz="2000" dirty="0" err="1"/>
              <a:t>cenderung</a:t>
            </a:r>
            <a:r>
              <a:rPr lang="en-US" sz="2000" dirty="0"/>
              <a:t> </a:t>
            </a:r>
            <a:r>
              <a:rPr lang="en-US" sz="2000" dirty="0" err="1"/>
              <a:t>mengalami</a:t>
            </a:r>
            <a:r>
              <a:rPr lang="en-US" sz="2000" dirty="0"/>
              <a:t> </a:t>
            </a:r>
            <a:r>
              <a:rPr lang="en-US" sz="2000" dirty="0" err="1"/>
              <a:t>gangguan</a:t>
            </a:r>
            <a:r>
              <a:rPr lang="en-US" sz="2000" dirty="0"/>
              <a:t> </a:t>
            </a:r>
            <a:r>
              <a:rPr lang="en-US" sz="2000" dirty="0" err="1"/>
              <a:t>kesehatan</a:t>
            </a:r>
            <a:r>
              <a:rPr lang="en-US" sz="2000" dirty="0"/>
              <a:t> (</a:t>
            </a:r>
            <a:r>
              <a:rPr lang="en-US" sz="2000" dirty="0" err="1"/>
              <a:t>fisik</a:t>
            </a:r>
            <a:r>
              <a:rPr lang="en-US" sz="2000" dirty="0"/>
              <a:t>) </a:t>
            </a:r>
            <a:r>
              <a:rPr lang="en-US" sz="2000" dirty="0" err="1"/>
              <a:t>daripada</a:t>
            </a:r>
            <a:r>
              <a:rPr lang="en-US" sz="2000" dirty="0"/>
              <a:t> </a:t>
            </a:r>
            <a:r>
              <a:rPr lang="en-US" sz="2000" dirty="0" err="1"/>
              <a:t>individu</a:t>
            </a:r>
            <a:r>
              <a:rPr lang="en-US" sz="2000" dirty="0"/>
              <a:t> non-ODGM (Chang, et al. 2011).</a:t>
            </a:r>
          </a:p>
          <a:p>
            <a:r>
              <a:rPr lang="en-US" sz="2400" dirty="0" err="1"/>
              <a:t>Peneliti</a:t>
            </a:r>
            <a:r>
              <a:rPr lang="en-US" sz="2400" dirty="0"/>
              <a:t> lain </a:t>
            </a:r>
            <a:r>
              <a:rPr lang="en-US" sz="2400" dirty="0" err="1"/>
              <a:t>menggolongkan</a:t>
            </a:r>
            <a:r>
              <a:rPr lang="en-US" sz="2400" dirty="0"/>
              <a:t> ODGM </a:t>
            </a:r>
            <a:r>
              <a:rPr lang="en-US" sz="2400" dirty="0" err="1"/>
              <a:t>dengan</a:t>
            </a:r>
            <a:r>
              <a:rPr lang="en-US" sz="2400" dirty="0"/>
              <a:t> episode </a:t>
            </a:r>
            <a:r>
              <a:rPr lang="en-US" sz="2400" dirty="0" err="1"/>
              <a:t>psikotik</a:t>
            </a:r>
            <a:r>
              <a:rPr lang="en-US" sz="2400" dirty="0"/>
              <a:t>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i="1" dirty="0"/>
              <a:t>precariat</a:t>
            </a:r>
          </a:p>
          <a:p>
            <a:pPr lvl="1"/>
            <a:r>
              <a:rPr lang="en-US" sz="2000" dirty="0"/>
              <a:t>Karena </a:t>
            </a:r>
            <a:r>
              <a:rPr lang="en-US" sz="2000" dirty="0" err="1"/>
              <a:t>Skizofrenia</a:t>
            </a:r>
            <a:r>
              <a:rPr lang="en-US" sz="2000" dirty="0"/>
              <a:t> </a:t>
            </a:r>
            <a:r>
              <a:rPr lang="en-US" sz="2000" dirty="0" err="1"/>
              <a:t>membawa</a:t>
            </a:r>
            <a:r>
              <a:rPr lang="en-US" sz="2000" dirty="0"/>
              <a:t> </a:t>
            </a:r>
            <a:r>
              <a:rPr lang="en-US" sz="2000" dirty="0" err="1"/>
              <a:t>konsekuensi</a:t>
            </a:r>
            <a:r>
              <a:rPr lang="en-US" sz="2000" dirty="0"/>
              <a:t> </a:t>
            </a:r>
            <a:r>
              <a:rPr lang="en-US" sz="2000" dirty="0" err="1"/>
              <a:t>ekslusi</a:t>
            </a:r>
            <a:r>
              <a:rPr lang="en-US" sz="2000" dirty="0"/>
              <a:t> </a:t>
            </a:r>
            <a:r>
              <a:rPr lang="en-US" sz="2000" dirty="0" err="1"/>
              <a:t>sosial</a:t>
            </a:r>
            <a:r>
              <a:rPr lang="en-US" sz="2000" dirty="0"/>
              <a:t> yang </a:t>
            </a:r>
            <a:r>
              <a:rPr lang="en-US" sz="2000" dirty="0" err="1"/>
              <a:t>lebih</a:t>
            </a:r>
            <a:r>
              <a:rPr lang="en-US" sz="2000" dirty="0"/>
              <a:t> </a:t>
            </a:r>
            <a:r>
              <a:rPr lang="en-US" sz="2000" dirty="0" err="1"/>
              <a:t>ekstrim</a:t>
            </a:r>
            <a:r>
              <a:rPr lang="en-US" sz="20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3354988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57200"/>
            <a:ext cx="10972800" cy="960438"/>
          </a:xfrm>
        </p:spPr>
        <p:txBody>
          <a:bodyPr/>
          <a:lstStyle/>
          <a:p>
            <a:pPr algn="l"/>
            <a:r>
              <a:rPr lang="en-GB" b="1" dirty="0" err="1"/>
              <a:t>Kemiskinan</a:t>
            </a:r>
            <a:r>
              <a:rPr lang="en-GB" b="1" dirty="0"/>
              <a:t> </a:t>
            </a:r>
            <a:r>
              <a:rPr lang="en-GB" b="1" dirty="0" err="1"/>
              <a:t>dan</a:t>
            </a:r>
            <a:r>
              <a:rPr lang="en-GB" b="1" dirty="0"/>
              <a:t> </a:t>
            </a:r>
            <a:r>
              <a:rPr lang="en-GB" b="1" dirty="0" err="1"/>
              <a:t>gangguan</a:t>
            </a:r>
            <a:r>
              <a:rPr lang="en-GB" b="1" dirty="0"/>
              <a:t> mental (1)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0" y="1417638"/>
            <a:ext cx="5486400" cy="4525963"/>
          </a:xfrm>
        </p:spPr>
        <p:txBody>
          <a:bodyPr/>
          <a:lstStyle/>
          <a:p>
            <a:r>
              <a:rPr lang="en-US" sz="2800" dirty="0" err="1"/>
              <a:t>Tidak</a:t>
            </a:r>
            <a:r>
              <a:rPr lang="en-US" sz="2800" dirty="0"/>
              <a:t> </a:t>
            </a:r>
            <a:r>
              <a:rPr lang="en-US" sz="2800" dirty="0" err="1"/>
              <a:t>semua</a:t>
            </a:r>
            <a:r>
              <a:rPr lang="en-US" sz="2800" dirty="0"/>
              <a:t> </a:t>
            </a:r>
            <a:r>
              <a:rPr lang="en-US" sz="2800" dirty="0" err="1"/>
              <a:t>jenis</a:t>
            </a:r>
            <a:r>
              <a:rPr lang="en-US" sz="2800" dirty="0"/>
              <a:t> </a:t>
            </a:r>
            <a:r>
              <a:rPr lang="en-US" sz="2800" dirty="0" err="1"/>
              <a:t>gangguan</a:t>
            </a:r>
            <a:r>
              <a:rPr lang="en-US" sz="2800" dirty="0"/>
              <a:t> mental </a:t>
            </a:r>
            <a:r>
              <a:rPr lang="en-US" sz="2800" dirty="0" err="1"/>
              <a:t>selalu</a:t>
            </a:r>
            <a:r>
              <a:rPr lang="en-US" sz="2800" dirty="0"/>
              <a:t> </a:t>
            </a:r>
            <a:r>
              <a:rPr lang="en-US" sz="2800" dirty="0" err="1"/>
              <a:t>ditemukan</a:t>
            </a:r>
            <a:r>
              <a:rPr lang="en-US" sz="2800" dirty="0"/>
              <a:t> </a:t>
            </a:r>
            <a:r>
              <a:rPr lang="en-US" sz="2800" dirty="0" err="1"/>
              <a:t>pada</a:t>
            </a:r>
            <a:r>
              <a:rPr lang="en-US" sz="2800" dirty="0"/>
              <a:t> </a:t>
            </a:r>
            <a:r>
              <a:rPr lang="en-US" sz="2800" dirty="0" err="1"/>
              <a:t>kelompok</a:t>
            </a:r>
            <a:r>
              <a:rPr lang="en-US" sz="2800" dirty="0"/>
              <a:t> </a:t>
            </a:r>
            <a:r>
              <a:rPr lang="en-US" sz="2800" dirty="0" err="1"/>
              <a:t>termiskin</a:t>
            </a:r>
            <a:r>
              <a:rPr lang="en-US" sz="2800" dirty="0"/>
              <a:t>.</a:t>
            </a:r>
          </a:p>
          <a:p>
            <a:r>
              <a:rPr lang="en-US" sz="2800" i="1" dirty="0"/>
              <a:t>Affective disorder</a:t>
            </a:r>
            <a:r>
              <a:rPr lang="en-US" sz="2800" dirty="0"/>
              <a:t>, </a:t>
            </a:r>
            <a:r>
              <a:rPr lang="en-US" sz="2800" dirty="0" err="1"/>
              <a:t>misalnya</a:t>
            </a:r>
            <a:r>
              <a:rPr lang="en-US" sz="2800" dirty="0"/>
              <a:t>, </a:t>
            </a:r>
            <a:r>
              <a:rPr lang="en-US" sz="2800" dirty="0" err="1"/>
              <a:t>ditemukan</a:t>
            </a:r>
            <a:r>
              <a:rPr lang="en-US" sz="2800" dirty="0"/>
              <a:t> </a:t>
            </a:r>
            <a:r>
              <a:rPr lang="en-US" sz="2800" dirty="0" err="1"/>
              <a:t>pada</a:t>
            </a:r>
            <a:r>
              <a:rPr lang="en-US" sz="2800" dirty="0"/>
              <a:t> </a:t>
            </a:r>
            <a:r>
              <a:rPr lang="en-US" sz="2800" dirty="0" err="1"/>
              <a:t>individu</a:t>
            </a:r>
            <a:r>
              <a:rPr lang="en-US" sz="2800" dirty="0"/>
              <a:t> di </a:t>
            </a:r>
            <a:r>
              <a:rPr lang="en-US" sz="2800" dirty="0" err="1"/>
              <a:t>semua</a:t>
            </a:r>
            <a:r>
              <a:rPr lang="en-US" sz="2800" dirty="0"/>
              <a:t> </a:t>
            </a:r>
            <a:r>
              <a:rPr lang="en-US" sz="2800" dirty="0" err="1"/>
              <a:t>kelas</a:t>
            </a:r>
            <a:r>
              <a:rPr lang="en-US" sz="2800" dirty="0"/>
              <a:t> </a:t>
            </a:r>
            <a:r>
              <a:rPr lang="en-US" sz="2800" dirty="0" err="1"/>
              <a:t>sosial</a:t>
            </a:r>
            <a:r>
              <a:rPr lang="en-US" sz="2800" dirty="0"/>
              <a:t>. </a:t>
            </a:r>
            <a:r>
              <a:rPr lang="en-US" sz="2800" dirty="0" err="1"/>
              <a:t>Namun</a:t>
            </a:r>
            <a:r>
              <a:rPr lang="en-US" sz="2800" dirty="0"/>
              <a:t> </a:t>
            </a:r>
            <a:r>
              <a:rPr lang="en-US" sz="2800" dirty="0" err="1"/>
              <a:t>korelasi</a:t>
            </a:r>
            <a:r>
              <a:rPr lang="en-US" sz="2800" dirty="0"/>
              <a:t> </a:t>
            </a:r>
            <a:r>
              <a:rPr lang="en-US" sz="2800" dirty="0" err="1"/>
              <a:t>antara</a:t>
            </a:r>
            <a:r>
              <a:rPr lang="en-US" sz="2800" dirty="0"/>
              <a:t> </a:t>
            </a:r>
            <a:r>
              <a:rPr lang="en-US" sz="2800" dirty="0" err="1"/>
              <a:t>angka</a:t>
            </a:r>
            <a:r>
              <a:rPr lang="en-US" sz="2800" dirty="0"/>
              <a:t> </a:t>
            </a:r>
            <a:r>
              <a:rPr lang="en-US" sz="2800" dirty="0" err="1"/>
              <a:t>kejadian</a:t>
            </a:r>
            <a:r>
              <a:rPr lang="en-US" sz="2800" dirty="0"/>
              <a:t> </a:t>
            </a:r>
            <a:r>
              <a:rPr lang="en-US" sz="2800" dirty="0" err="1"/>
              <a:t>Skizofrenia</a:t>
            </a:r>
            <a:r>
              <a:rPr lang="en-US" sz="2800" dirty="0"/>
              <a:t> </a:t>
            </a:r>
            <a:r>
              <a:rPr lang="en-US" sz="2800" dirty="0" err="1"/>
              <a:t>dengan</a:t>
            </a:r>
            <a:r>
              <a:rPr lang="en-US" sz="2800" dirty="0"/>
              <a:t> </a:t>
            </a:r>
            <a:r>
              <a:rPr lang="en-US" sz="2800" dirty="0" err="1"/>
              <a:t>rendahnya</a:t>
            </a:r>
            <a:r>
              <a:rPr lang="en-US" sz="2800" dirty="0"/>
              <a:t> SES </a:t>
            </a:r>
            <a:r>
              <a:rPr lang="en-US" sz="2800" dirty="0" err="1"/>
              <a:t>ditemukan</a:t>
            </a:r>
            <a:r>
              <a:rPr lang="en-US" sz="2800" dirty="0"/>
              <a:t> </a:t>
            </a:r>
            <a:r>
              <a:rPr lang="en-US" sz="2800" dirty="0" err="1"/>
              <a:t>sangat</a:t>
            </a:r>
            <a:r>
              <a:rPr lang="en-US" sz="2800" dirty="0"/>
              <a:t> </a:t>
            </a:r>
            <a:r>
              <a:rPr lang="en-US" sz="2800" dirty="0" err="1"/>
              <a:t>kuat</a:t>
            </a:r>
            <a:r>
              <a:rPr lang="en-US" sz="2800" dirty="0"/>
              <a:t> (Rogers &amp; Pilgrim 2014).</a:t>
            </a:r>
          </a:p>
        </p:txBody>
      </p:sp>
      <p:pic>
        <p:nvPicPr>
          <p:cNvPr id="1026" name="Picture 2" descr="http://poskotanews.com/cms/wp-content/uploads/2015/09/anggota-p3s-sudin-sosial-jaksel-merazia-psikotik-yang-berkeliaran-di-jalanan.-rachmi.jpg">
            <a:extLst>
              <a:ext uri="{FF2B5EF4-FFF2-40B4-BE49-F238E27FC236}">
                <a16:creationId xmlns:a16="http://schemas.microsoft.com/office/drawing/2014/main" id="{19385678-9ABF-4123-9160-91A15D7998F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484" y="1630362"/>
            <a:ext cx="5948516" cy="381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39706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3793" y="180589"/>
            <a:ext cx="10972800" cy="960438"/>
          </a:xfrm>
        </p:spPr>
        <p:txBody>
          <a:bodyPr/>
          <a:lstStyle/>
          <a:p>
            <a:pPr algn="l"/>
            <a:r>
              <a:rPr lang="en-GB" b="1" dirty="0" err="1"/>
              <a:t>Kemiskinan</a:t>
            </a:r>
            <a:r>
              <a:rPr lang="en-GB" b="1" dirty="0"/>
              <a:t> </a:t>
            </a:r>
            <a:r>
              <a:rPr lang="en-GB" b="1" dirty="0" err="1"/>
              <a:t>dan</a:t>
            </a:r>
            <a:r>
              <a:rPr lang="en-GB" b="1" dirty="0"/>
              <a:t> </a:t>
            </a:r>
            <a:r>
              <a:rPr lang="en-GB" b="1" dirty="0" err="1"/>
              <a:t>gangguan</a:t>
            </a:r>
            <a:r>
              <a:rPr lang="en-GB" b="1" dirty="0"/>
              <a:t> mental (2)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617109" y="1141027"/>
            <a:ext cx="5211098" cy="4525963"/>
          </a:xfrm>
        </p:spPr>
        <p:txBody>
          <a:bodyPr/>
          <a:lstStyle/>
          <a:p>
            <a:pPr marL="0" indent="0">
              <a:buNone/>
            </a:pPr>
            <a:r>
              <a:rPr lang="en-US" sz="2400" dirty="0" err="1"/>
              <a:t>Studi</a:t>
            </a:r>
            <a:r>
              <a:rPr lang="en-US" sz="2400" dirty="0"/>
              <a:t> yang </a:t>
            </a:r>
            <a:r>
              <a:rPr lang="en-US" sz="2400" dirty="0" err="1"/>
              <a:t>dilakukan</a:t>
            </a:r>
            <a:r>
              <a:rPr lang="en-US" sz="2400" dirty="0"/>
              <a:t> </a:t>
            </a:r>
            <a:r>
              <a:rPr lang="en-US" sz="2400" dirty="0" err="1"/>
              <a:t>oleh</a:t>
            </a:r>
            <a:r>
              <a:rPr lang="en-US" sz="2400" dirty="0"/>
              <a:t> </a:t>
            </a:r>
            <a:r>
              <a:rPr lang="en-US" sz="2400" dirty="0" err="1"/>
              <a:t>Faris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Dunham (1939) </a:t>
            </a:r>
            <a:r>
              <a:rPr lang="en-US" sz="2400" dirty="0" err="1"/>
              <a:t>menghasilkan</a:t>
            </a:r>
            <a:r>
              <a:rPr lang="en-US" sz="2400" dirty="0"/>
              <a:t> </a:t>
            </a:r>
            <a:r>
              <a:rPr lang="en-US" sz="2400" b="1" i="1" dirty="0"/>
              <a:t>social isolation of theory</a:t>
            </a:r>
            <a:r>
              <a:rPr lang="en-US" sz="2400" dirty="0"/>
              <a:t>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menjelaskan</a:t>
            </a:r>
            <a:r>
              <a:rPr lang="en-US" sz="2400" dirty="0"/>
              <a:t> </a:t>
            </a:r>
            <a:r>
              <a:rPr lang="en-US" sz="2400" dirty="0" err="1"/>
              <a:t>etiologi</a:t>
            </a:r>
            <a:r>
              <a:rPr lang="en-US" sz="2400" dirty="0"/>
              <a:t> </a:t>
            </a:r>
            <a:r>
              <a:rPr lang="en-US" sz="2400" dirty="0" err="1"/>
              <a:t>Skizofrenia</a:t>
            </a:r>
            <a:r>
              <a:rPr lang="en-US" sz="2400" dirty="0"/>
              <a:t>.</a:t>
            </a:r>
          </a:p>
          <a:p>
            <a:r>
              <a:rPr lang="en-US" sz="2000" dirty="0" err="1"/>
              <a:t>Penderita</a:t>
            </a:r>
            <a:r>
              <a:rPr lang="en-US" sz="2000" dirty="0"/>
              <a:t> </a:t>
            </a:r>
            <a:r>
              <a:rPr lang="en-US" sz="2000" dirty="0" err="1"/>
              <a:t>Skizofrenia</a:t>
            </a:r>
            <a:r>
              <a:rPr lang="en-US" sz="2000" dirty="0"/>
              <a:t> yang </a:t>
            </a:r>
            <a:r>
              <a:rPr lang="en-US" sz="2000" dirty="0" err="1"/>
              <a:t>berasal</a:t>
            </a:r>
            <a:r>
              <a:rPr lang="en-US" sz="2000" dirty="0"/>
              <a:t> </a:t>
            </a:r>
            <a:r>
              <a:rPr lang="en-US" sz="2000" dirty="0" err="1"/>
              <a:t>dari</a:t>
            </a:r>
            <a:r>
              <a:rPr lang="en-US" sz="2000" dirty="0"/>
              <a:t> </a:t>
            </a:r>
            <a:r>
              <a:rPr lang="en-US" sz="2000" dirty="0" err="1"/>
              <a:t>kelompok</a:t>
            </a:r>
            <a:r>
              <a:rPr lang="en-US" sz="2000" dirty="0"/>
              <a:t> </a:t>
            </a:r>
            <a:r>
              <a:rPr lang="en-US" sz="2000" b="1" dirty="0" err="1"/>
              <a:t>termiskin</a:t>
            </a:r>
            <a:r>
              <a:rPr lang="en-US" sz="2000" dirty="0"/>
              <a:t> yang </a:t>
            </a:r>
            <a:r>
              <a:rPr lang="en-US" sz="2000" dirty="0" err="1"/>
              <a:t>tinggal</a:t>
            </a:r>
            <a:r>
              <a:rPr lang="en-US" sz="2000" dirty="0"/>
              <a:t> di </a:t>
            </a:r>
            <a:r>
              <a:rPr lang="en-US" sz="2000" dirty="0" err="1"/>
              <a:t>pusat</a:t>
            </a:r>
            <a:r>
              <a:rPr lang="en-US" sz="2000" dirty="0"/>
              <a:t> </a:t>
            </a:r>
            <a:r>
              <a:rPr lang="en-US" sz="2000" dirty="0" err="1"/>
              <a:t>kota</a:t>
            </a:r>
            <a:r>
              <a:rPr lang="en-US" sz="2000" dirty="0"/>
              <a:t> </a:t>
            </a:r>
            <a:r>
              <a:rPr lang="en-US" sz="2000" dirty="0" err="1"/>
              <a:t>jumlahnya</a:t>
            </a:r>
            <a:r>
              <a:rPr lang="en-US" sz="2000" dirty="0"/>
              <a:t> </a:t>
            </a:r>
            <a:r>
              <a:rPr lang="en-US" sz="2000" b="1" dirty="0" err="1"/>
              <a:t>tujuh</a:t>
            </a:r>
            <a:r>
              <a:rPr lang="en-US" sz="2000" b="1" dirty="0"/>
              <a:t> kali </a:t>
            </a:r>
            <a:r>
              <a:rPr lang="en-US" sz="2000" b="1" dirty="0" err="1"/>
              <a:t>lebih</a:t>
            </a:r>
            <a:r>
              <a:rPr lang="en-US" sz="2000" b="1" dirty="0"/>
              <a:t> </a:t>
            </a:r>
            <a:r>
              <a:rPr lang="en-US" sz="2000" b="1" dirty="0" err="1"/>
              <a:t>banyak</a:t>
            </a:r>
            <a:r>
              <a:rPr lang="en-US" sz="2000" b="1" dirty="0"/>
              <a:t> </a:t>
            </a:r>
            <a:r>
              <a:rPr lang="en-US" sz="2000" dirty="0" err="1"/>
              <a:t>daripada</a:t>
            </a:r>
            <a:r>
              <a:rPr lang="en-US" sz="2000" dirty="0"/>
              <a:t> yang </a:t>
            </a:r>
            <a:r>
              <a:rPr lang="en-US" sz="2000" dirty="0" err="1"/>
              <a:t>berasal</a:t>
            </a:r>
            <a:r>
              <a:rPr lang="en-US" sz="2000" dirty="0"/>
              <a:t> </a:t>
            </a:r>
            <a:r>
              <a:rPr lang="en-US" sz="2000" dirty="0" err="1"/>
              <a:t>dari</a:t>
            </a:r>
            <a:r>
              <a:rPr lang="en-US" sz="2000" dirty="0"/>
              <a:t> </a:t>
            </a:r>
            <a:r>
              <a:rPr lang="en-US" sz="2000" dirty="0" err="1"/>
              <a:t>kelas</a:t>
            </a:r>
            <a:r>
              <a:rPr lang="en-US" sz="2000" dirty="0"/>
              <a:t> </a:t>
            </a:r>
            <a:r>
              <a:rPr lang="en-US" sz="2000" dirty="0" err="1"/>
              <a:t>menengah</a:t>
            </a:r>
            <a:r>
              <a:rPr lang="en-US" sz="2000" dirty="0"/>
              <a:t> </a:t>
            </a:r>
            <a:r>
              <a:rPr lang="en-US" sz="2000" dirty="0" err="1"/>
              <a:t>dan</a:t>
            </a:r>
            <a:r>
              <a:rPr lang="en-US" sz="2000" dirty="0"/>
              <a:t> </a:t>
            </a:r>
            <a:r>
              <a:rPr lang="en-US" sz="2000" dirty="0" err="1"/>
              <a:t>tinggal</a:t>
            </a:r>
            <a:r>
              <a:rPr lang="en-US" sz="2000" dirty="0"/>
              <a:t> di </a:t>
            </a:r>
            <a:r>
              <a:rPr lang="en-US" sz="2000" dirty="0" err="1"/>
              <a:t>pinggiran</a:t>
            </a:r>
            <a:r>
              <a:rPr lang="en-US" sz="2000" dirty="0"/>
              <a:t> </a:t>
            </a:r>
            <a:r>
              <a:rPr lang="en-US" sz="2000" dirty="0" err="1"/>
              <a:t>kota</a:t>
            </a:r>
            <a:r>
              <a:rPr lang="en-US" sz="2000" dirty="0"/>
              <a:t> (suburban).</a:t>
            </a:r>
          </a:p>
          <a:p>
            <a:r>
              <a:rPr lang="en-US" sz="2000" i="1" dirty="0"/>
              <a:t>Precipitating event</a:t>
            </a:r>
            <a:r>
              <a:rPr lang="en-US" sz="2000" dirty="0"/>
              <a:t> </a:t>
            </a:r>
            <a:r>
              <a:rPr lang="en-US" sz="2000" dirty="0" err="1"/>
              <a:t>penderita</a:t>
            </a:r>
            <a:r>
              <a:rPr lang="en-US" sz="2000" dirty="0"/>
              <a:t> </a:t>
            </a:r>
            <a:r>
              <a:rPr lang="en-US" sz="2000" dirty="0" err="1"/>
              <a:t>Skizofrenia</a:t>
            </a:r>
            <a:r>
              <a:rPr lang="en-US" sz="2000" dirty="0"/>
              <a:t> </a:t>
            </a:r>
            <a:r>
              <a:rPr lang="en-US" sz="2000" dirty="0" err="1"/>
              <a:t>merupakan</a:t>
            </a:r>
            <a:r>
              <a:rPr lang="en-US" sz="2000" dirty="0"/>
              <a:t> </a:t>
            </a:r>
            <a:r>
              <a:rPr lang="en-US" sz="2000" b="1" dirty="0" err="1"/>
              <a:t>kombinasi</a:t>
            </a:r>
            <a:r>
              <a:rPr lang="en-US" sz="2000" dirty="0"/>
              <a:t> </a:t>
            </a:r>
            <a:r>
              <a:rPr lang="en-US" sz="2000" dirty="0" err="1"/>
              <a:t>antara</a:t>
            </a:r>
            <a:r>
              <a:rPr lang="en-US" sz="2000" dirty="0"/>
              <a:t> </a:t>
            </a:r>
            <a:r>
              <a:rPr lang="en-US" sz="2000" b="1" dirty="0" err="1"/>
              <a:t>kemiskinan</a:t>
            </a:r>
            <a:r>
              <a:rPr lang="en-US" sz="2000" dirty="0"/>
              <a:t> </a:t>
            </a:r>
            <a:r>
              <a:rPr lang="en-US" sz="2000" dirty="0" err="1"/>
              <a:t>dan</a:t>
            </a:r>
            <a:r>
              <a:rPr lang="en-US" sz="2000" dirty="0"/>
              <a:t> </a:t>
            </a:r>
            <a:r>
              <a:rPr lang="en-US" sz="2000" b="1" dirty="0" err="1"/>
              <a:t>rendahnya</a:t>
            </a:r>
            <a:r>
              <a:rPr lang="en-US" sz="2000" b="1" dirty="0"/>
              <a:t> </a:t>
            </a:r>
            <a:r>
              <a:rPr lang="en-US" sz="2000" b="1" dirty="0" err="1"/>
              <a:t>kohesi</a:t>
            </a:r>
            <a:r>
              <a:rPr lang="en-US" sz="2000" b="1" dirty="0"/>
              <a:t> </a:t>
            </a:r>
            <a:r>
              <a:rPr lang="en-US" sz="2000" b="1" dirty="0" err="1"/>
              <a:t>sosial</a:t>
            </a:r>
            <a:r>
              <a:rPr lang="en-US" sz="2000" dirty="0"/>
              <a:t>.</a:t>
            </a:r>
          </a:p>
          <a:p>
            <a:r>
              <a:rPr lang="en-US" sz="2000" dirty="0" err="1"/>
              <a:t>Individu</a:t>
            </a:r>
            <a:r>
              <a:rPr lang="en-US" sz="2000" dirty="0"/>
              <a:t> yang </a:t>
            </a:r>
            <a:r>
              <a:rPr lang="en-US" sz="2000" b="1" dirty="0"/>
              <a:t>paling</a:t>
            </a:r>
            <a:r>
              <a:rPr lang="en-US" sz="2000" dirty="0"/>
              <a:t> </a:t>
            </a:r>
            <a:r>
              <a:rPr lang="en-US" sz="2000" b="1" dirty="0" err="1"/>
              <a:t>rentan</a:t>
            </a:r>
            <a:r>
              <a:rPr lang="en-US" sz="2000" dirty="0"/>
              <a:t> </a:t>
            </a:r>
            <a:r>
              <a:rPr lang="en-US" sz="2000" dirty="0" err="1"/>
              <a:t>mengalami</a:t>
            </a:r>
            <a:r>
              <a:rPr lang="en-US" sz="2000" dirty="0"/>
              <a:t> </a:t>
            </a:r>
            <a:r>
              <a:rPr lang="en-US" sz="2000" dirty="0" err="1"/>
              <a:t>Skizofrenia</a:t>
            </a:r>
            <a:r>
              <a:rPr lang="en-US" sz="2000" dirty="0"/>
              <a:t> </a:t>
            </a:r>
            <a:r>
              <a:rPr lang="en-US" sz="2000" dirty="0" err="1"/>
              <a:t>adalah</a:t>
            </a:r>
            <a:r>
              <a:rPr lang="en-US" sz="2000" dirty="0"/>
              <a:t> </a:t>
            </a:r>
            <a:r>
              <a:rPr lang="en-US" sz="2000" dirty="0" err="1"/>
              <a:t>individu</a:t>
            </a:r>
            <a:r>
              <a:rPr lang="en-US" sz="2000" dirty="0"/>
              <a:t> yang </a:t>
            </a:r>
            <a:r>
              <a:rPr lang="en-US" sz="2000" dirty="0" err="1"/>
              <a:t>mengalami</a:t>
            </a:r>
            <a:r>
              <a:rPr lang="en-US" sz="2000" dirty="0"/>
              <a:t> </a:t>
            </a:r>
            <a:r>
              <a:rPr lang="en-US" sz="2000" b="1" dirty="0" err="1"/>
              <a:t>isolasi</a:t>
            </a:r>
            <a:r>
              <a:rPr lang="en-US" sz="2000" b="1" dirty="0"/>
              <a:t> </a:t>
            </a:r>
            <a:r>
              <a:rPr lang="en-US" sz="2000" b="1" dirty="0" err="1"/>
              <a:t>sosial</a:t>
            </a:r>
            <a:r>
              <a:rPr lang="en-US" sz="2000" b="1" dirty="0"/>
              <a:t> di masa </a:t>
            </a:r>
            <a:r>
              <a:rPr lang="en-US" sz="2000" b="1" dirty="0" err="1"/>
              <a:t>kanak-kanak</a:t>
            </a:r>
            <a:r>
              <a:rPr lang="en-US" sz="2000" dirty="0"/>
              <a:t>.</a:t>
            </a:r>
          </a:p>
          <a:p>
            <a:endParaRPr lang="en-US" sz="2400" dirty="0"/>
          </a:p>
        </p:txBody>
      </p:sp>
      <p:pic>
        <p:nvPicPr>
          <p:cNvPr id="3074" name="Picture 2" descr="https://angelforisrael.files.wordpress.com/2016/03/homeless.gif?w=422&amp;zoom=2">
            <a:extLst>
              <a:ext uri="{FF2B5EF4-FFF2-40B4-BE49-F238E27FC236}">
                <a16:creationId xmlns:a16="http://schemas.microsoft.com/office/drawing/2014/main" id="{22736B78-C83B-4C08-93C4-BF0F33E40FB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142" y="1516447"/>
            <a:ext cx="6112490" cy="42005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0737954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57200"/>
            <a:ext cx="10972800" cy="960438"/>
          </a:xfrm>
        </p:spPr>
        <p:txBody>
          <a:bodyPr/>
          <a:lstStyle/>
          <a:p>
            <a:pPr algn="l"/>
            <a:r>
              <a:rPr lang="en-GB" b="1" dirty="0" err="1"/>
              <a:t>Kemiskinan</a:t>
            </a:r>
            <a:r>
              <a:rPr lang="en-GB" b="1" dirty="0"/>
              <a:t> </a:t>
            </a:r>
            <a:r>
              <a:rPr lang="en-GB" b="1" dirty="0" err="1"/>
              <a:t>dan</a:t>
            </a:r>
            <a:r>
              <a:rPr lang="en-GB" b="1" dirty="0"/>
              <a:t> </a:t>
            </a:r>
            <a:r>
              <a:rPr lang="en-GB" b="1" dirty="0" err="1"/>
              <a:t>gangguan</a:t>
            </a:r>
            <a:r>
              <a:rPr lang="en-GB" b="1" dirty="0"/>
              <a:t> mental (2)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417638"/>
            <a:ext cx="10972800" cy="4525963"/>
          </a:xfrm>
        </p:spPr>
        <p:txBody>
          <a:bodyPr/>
          <a:lstStyle/>
          <a:p>
            <a:r>
              <a:rPr lang="en-US" sz="2400" dirty="0" err="1"/>
              <a:t>Riset-riset</a:t>
            </a:r>
            <a:r>
              <a:rPr lang="en-US" sz="2400" dirty="0"/>
              <a:t> yang </a:t>
            </a:r>
            <a:r>
              <a:rPr lang="en-US" sz="2400" dirty="0" err="1"/>
              <a:t>dilakukan</a:t>
            </a:r>
            <a:r>
              <a:rPr lang="en-US" sz="2400" dirty="0"/>
              <a:t> </a:t>
            </a:r>
            <a:r>
              <a:rPr lang="en-US" sz="2400" dirty="0" err="1"/>
              <a:t>setelah</a:t>
            </a:r>
            <a:r>
              <a:rPr lang="en-US" sz="2400" dirty="0"/>
              <a:t> WW II </a:t>
            </a:r>
            <a:r>
              <a:rPr lang="en-US" sz="2400" dirty="0" err="1"/>
              <a:t>menghasilkan</a:t>
            </a:r>
            <a:r>
              <a:rPr lang="en-US" sz="2400" dirty="0"/>
              <a:t> </a:t>
            </a:r>
            <a:r>
              <a:rPr lang="en-US" sz="2400" dirty="0" err="1"/>
              <a:t>temuan</a:t>
            </a:r>
            <a:r>
              <a:rPr lang="en-US" sz="2400" dirty="0"/>
              <a:t> yang </a:t>
            </a:r>
            <a:r>
              <a:rPr lang="en-US" sz="2400" b="1" dirty="0" err="1"/>
              <a:t>kontradiktif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Faris</a:t>
            </a:r>
            <a:r>
              <a:rPr lang="en-US" sz="2400" dirty="0"/>
              <a:t> &amp; Dunham (1939).</a:t>
            </a:r>
          </a:p>
          <a:p>
            <a:pPr lvl="1"/>
            <a:r>
              <a:rPr lang="en-US" sz="2000" dirty="0" err="1"/>
              <a:t>Intinya</a:t>
            </a:r>
            <a:r>
              <a:rPr lang="en-US" sz="2000" dirty="0"/>
              <a:t> </a:t>
            </a:r>
            <a:r>
              <a:rPr lang="en-US" sz="2000" dirty="0" err="1"/>
              <a:t>isolasi</a:t>
            </a:r>
            <a:r>
              <a:rPr lang="en-US" sz="2000" dirty="0"/>
              <a:t> </a:t>
            </a:r>
            <a:r>
              <a:rPr lang="en-US" sz="2000" dirty="0" err="1"/>
              <a:t>sosial</a:t>
            </a:r>
            <a:r>
              <a:rPr lang="en-US" sz="2000" dirty="0"/>
              <a:t> </a:t>
            </a:r>
            <a:r>
              <a:rPr lang="en-US" sz="2000" dirty="0" err="1"/>
              <a:t>dan</a:t>
            </a:r>
            <a:r>
              <a:rPr lang="en-US" sz="2000" dirty="0"/>
              <a:t> </a:t>
            </a:r>
            <a:r>
              <a:rPr lang="en-US" sz="2000" dirty="0" err="1"/>
              <a:t>kemiskinan</a:t>
            </a:r>
            <a:r>
              <a:rPr lang="en-US" sz="2000" dirty="0"/>
              <a:t> </a:t>
            </a:r>
            <a:r>
              <a:rPr lang="en-US" sz="2000" b="1" dirty="0" err="1"/>
              <a:t>bukan</a:t>
            </a:r>
            <a:r>
              <a:rPr lang="en-US" sz="2000" b="1" dirty="0"/>
              <a:t> </a:t>
            </a:r>
            <a:r>
              <a:rPr lang="en-US" sz="2000" b="1" dirty="0" err="1"/>
              <a:t>etiologi</a:t>
            </a:r>
            <a:r>
              <a:rPr lang="en-US" sz="2000" b="1" dirty="0"/>
              <a:t> </a:t>
            </a:r>
            <a:r>
              <a:rPr lang="en-US" sz="2000" b="1" dirty="0" err="1"/>
              <a:t>Skizofrenia</a:t>
            </a:r>
            <a:r>
              <a:rPr lang="en-US" sz="2000" dirty="0"/>
              <a:t>, </a:t>
            </a:r>
            <a:r>
              <a:rPr lang="en-US" sz="2000" dirty="0" err="1"/>
              <a:t>tetapi</a:t>
            </a:r>
            <a:r>
              <a:rPr lang="en-US" sz="2000" dirty="0"/>
              <a:t> </a:t>
            </a:r>
            <a:r>
              <a:rPr lang="en-US" sz="2000" dirty="0" err="1"/>
              <a:t>merupakan</a:t>
            </a:r>
            <a:r>
              <a:rPr lang="en-US" sz="2000" dirty="0"/>
              <a:t> </a:t>
            </a:r>
            <a:r>
              <a:rPr lang="en-US" sz="2000" b="1" dirty="0" err="1"/>
              <a:t>akibat</a:t>
            </a:r>
            <a:r>
              <a:rPr lang="en-US" sz="2000" b="1" dirty="0"/>
              <a:t> yang </a:t>
            </a:r>
            <a:r>
              <a:rPr lang="en-US" sz="2000" b="1" dirty="0" err="1"/>
              <a:t>ditimbulkan</a:t>
            </a:r>
            <a:r>
              <a:rPr lang="en-US" sz="2000" dirty="0"/>
              <a:t> </a:t>
            </a:r>
            <a:r>
              <a:rPr lang="en-US" sz="2000" dirty="0" err="1"/>
              <a:t>dari</a:t>
            </a:r>
            <a:r>
              <a:rPr lang="en-US" sz="2000" dirty="0"/>
              <a:t> </a:t>
            </a:r>
            <a:r>
              <a:rPr lang="en-US" sz="2000" dirty="0" err="1"/>
              <a:t>menderita</a:t>
            </a:r>
            <a:r>
              <a:rPr lang="en-US" sz="2000" dirty="0"/>
              <a:t> </a:t>
            </a:r>
            <a:r>
              <a:rPr lang="en-US" sz="2000" dirty="0" err="1"/>
              <a:t>Skizofrenia</a:t>
            </a:r>
            <a:r>
              <a:rPr lang="en-US" sz="2000" dirty="0"/>
              <a:t> </a:t>
            </a:r>
            <a:r>
              <a:rPr lang="en-US" sz="2000" dirty="0">
                <a:sym typeface="Wingdings" panose="05000000000000000000" pitchFamily="2" charset="2"/>
              </a:rPr>
              <a:t> </a:t>
            </a:r>
            <a:r>
              <a:rPr lang="en-US" sz="2000" dirty="0" err="1">
                <a:sym typeface="Wingdings" panose="05000000000000000000" pitchFamily="2" charset="2"/>
              </a:rPr>
              <a:t>hipotesis</a:t>
            </a:r>
            <a:r>
              <a:rPr lang="en-US" sz="2000" dirty="0">
                <a:sym typeface="Wingdings" panose="05000000000000000000" pitchFamily="2" charset="2"/>
              </a:rPr>
              <a:t> </a:t>
            </a:r>
            <a:r>
              <a:rPr lang="en-US" sz="2000" i="1" dirty="0">
                <a:sym typeface="Wingdings" panose="05000000000000000000" pitchFamily="2" charset="2"/>
              </a:rPr>
              <a:t>social drift </a:t>
            </a:r>
            <a:r>
              <a:rPr lang="en-US" sz="2000" dirty="0">
                <a:sym typeface="Wingdings" panose="05000000000000000000" pitchFamily="2" charset="2"/>
              </a:rPr>
              <a:t>(Dunham 1957; Weinberg, 1960)</a:t>
            </a:r>
            <a:endParaRPr lang="en-US" sz="2000" dirty="0"/>
          </a:p>
          <a:p>
            <a:r>
              <a:rPr lang="en-US" sz="2400" dirty="0" err="1"/>
              <a:t>Lalu</a:t>
            </a:r>
            <a:r>
              <a:rPr lang="en-US" sz="2400" dirty="0"/>
              <a:t>, </a:t>
            </a:r>
            <a:r>
              <a:rPr lang="en-US" sz="2400" dirty="0" err="1"/>
              <a:t>mengapa</a:t>
            </a:r>
            <a:r>
              <a:rPr lang="en-US" sz="2400" dirty="0"/>
              <a:t> </a:t>
            </a:r>
            <a:r>
              <a:rPr lang="en-US" sz="2400" dirty="0" err="1"/>
              <a:t>Skizofrenia</a:t>
            </a:r>
            <a:r>
              <a:rPr lang="en-US" sz="2400" dirty="0"/>
              <a:t> </a:t>
            </a:r>
            <a:r>
              <a:rPr lang="en-US" sz="2400" dirty="0" err="1"/>
              <a:t>banyak</a:t>
            </a:r>
            <a:r>
              <a:rPr lang="en-US" sz="2400" dirty="0"/>
              <a:t> </a:t>
            </a:r>
            <a:r>
              <a:rPr lang="en-US" sz="2400" dirty="0" err="1"/>
              <a:t>diderita</a:t>
            </a:r>
            <a:r>
              <a:rPr lang="en-US" sz="2400" dirty="0"/>
              <a:t> </a:t>
            </a:r>
            <a:r>
              <a:rPr lang="en-US" sz="2400" dirty="0" err="1"/>
              <a:t>oleh</a:t>
            </a:r>
            <a:r>
              <a:rPr lang="en-US" sz="2400" dirty="0"/>
              <a:t> orang-orang </a:t>
            </a:r>
            <a:r>
              <a:rPr lang="en-US" sz="2400" dirty="0" err="1"/>
              <a:t>miskin</a:t>
            </a:r>
            <a:r>
              <a:rPr lang="en-US" sz="2400" dirty="0"/>
              <a:t>?</a:t>
            </a:r>
          </a:p>
          <a:p>
            <a:r>
              <a:rPr lang="en-US" sz="2400" dirty="0"/>
              <a:t>Ada </a:t>
            </a:r>
            <a:r>
              <a:rPr lang="en-US" sz="2400" dirty="0" err="1"/>
              <a:t>dua</a:t>
            </a:r>
            <a:r>
              <a:rPr lang="en-US" sz="2400" dirty="0"/>
              <a:t> </a:t>
            </a:r>
            <a:r>
              <a:rPr lang="en-US" sz="2400" i="1" dirty="0"/>
              <a:t>competing hypotheses</a:t>
            </a:r>
            <a:r>
              <a:rPr lang="en-US" sz="2400" dirty="0"/>
              <a:t> yang </a:t>
            </a:r>
            <a:r>
              <a:rPr lang="en-US" sz="2400" dirty="0" err="1"/>
              <a:t>menjelaskan</a:t>
            </a:r>
            <a:r>
              <a:rPr lang="en-US" sz="2400" dirty="0"/>
              <a:t> </a:t>
            </a:r>
            <a:r>
              <a:rPr lang="en-US" sz="2400" dirty="0" err="1"/>
              <a:t>kaitan</a:t>
            </a:r>
            <a:r>
              <a:rPr lang="en-US" sz="2400" dirty="0"/>
              <a:t> </a:t>
            </a:r>
            <a:r>
              <a:rPr lang="en-US" sz="2400" dirty="0" err="1"/>
              <a:t>antara</a:t>
            </a:r>
            <a:r>
              <a:rPr lang="en-US" sz="2400" dirty="0"/>
              <a:t> </a:t>
            </a:r>
            <a:r>
              <a:rPr lang="en-US" sz="2400" dirty="0" err="1"/>
              <a:t>kemiskinan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insiden</a:t>
            </a:r>
            <a:r>
              <a:rPr lang="en-US" sz="2400" dirty="0"/>
              <a:t> </a:t>
            </a:r>
            <a:r>
              <a:rPr lang="en-US" sz="2400" dirty="0" err="1"/>
              <a:t>Skizofrenia</a:t>
            </a:r>
            <a:r>
              <a:rPr lang="en-US" sz="2400" dirty="0"/>
              <a:t>, </a:t>
            </a:r>
            <a:r>
              <a:rPr lang="en-US" sz="2400" dirty="0" err="1"/>
              <a:t>yaitu</a:t>
            </a:r>
            <a:r>
              <a:rPr lang="en-US" sz="2400" dirty="0"/>
              <a:t>:</a:t>
            </a:r>
          </a:p>
          <a:p>
            <a:pPr lvl="1"/>
            <a:r>
              <a:rPr lang="en-US" sz="2000" b="1" i="1" u="sng" dirty="0"/>
              <a:t>The drift hypothesis</a:t>
            </a:r>
            <a:r>
              <a:rPr lang="en-US" sz="2000" dirty="0"/>
              <a:t>: </a:t>
            </a:r>
            <a:r>
              <a:rPr lang="en-US" sz="2000" dirty="0" err="1"/>
              <a:t>gangguan</a:t>
            </a:r>
            <a:r>
              <a:rPr lang="en-US" sz="2000" dirty="0"/>
              <a:t> mental yang </a:t>
            </a:r>
            <a:r>
              <a:rPr lang="en-US" sz="2000" dirty="0" err="1"/>
              <a:t>dialami</a:t>
            </a:r>
            <a:r>
              <a:rPr lang="en-US" sz="2000" dirty="0"/>
              <a:t> </a:t>
            </a:r>
            <a:r>
              <a:rPr lang="en-US" sz="2000" dirty="0" err="1"/>
              <a:t>individu</a:t>
            </a:r>
            <a:r>
              <a:rPr lang="en-US" sz="2000" dirty="0"/>
              <a:t> </a:t>
            </a:r>
            <a:r>
              <a:rPr lang="en-US" sz="2000" dirty="0" err="1"/>
              <a:t>membuat</a:t>
            </a:r>
            <a:r>
              <a:rPr lang="en-US" sz="2000" dirty="0"/>
              <a:t> </a:t>
            </a:r>
            <a:r>
              <a:rPr lang="en-US" sz="2000" dirty="0" err="1"/>
              <a:t>dirinya</a:t>
            </a:r>
            <a:r>
              <a:rPr lang="en-US" sz="2000" dirty="0"/>
              <a:t> </a:t>
            </a:r>
            <a:r>
              <a:rPr lang="en-US" sz="2000" dirty="0" err="1"/>
              <a:t>menjadi</a:t>
            </a:r>
            <a:r>
              <a:rPr lang="en-US" sz="2000" dirty="0"/>
              <a:t> </a:t>
            </a:r>
            <a:r>
              <a:rPr lang="en-US" sz="2000" dirty="0" err="1"/>
              <a:t>penyandang</a:t>
            </a:r>
            <a:r>
              <a:rPr lang="en-US" sz="2000" dirty="0"/>
              <a:t> </a:t>
            </a:r>
            <a:r>
              <a:rPr lang="en-US" sz="2000" dirty="0" err="1"/>
              <a:t>disabilitas</a:t>
            </a:r>
            <a:r>
              <a:rPr lang="en-US" sz="2000" dirty="0"/>
              <a:t>, </a:t>
            </a:r>
            <a:r>
              <a:rPr lang="en-US" sz="2000" dirty="0" err="1"/>
              <a:t>sehingga</a:t>
            </a:r>
            <a:r>
              <a:rPr lang="en-US" sz="2000" dirty="0"/>
              <a:t> </a:t>
            </a:r>
            <a:r>
              <a:rPr lang="en-US" sz="2000" dirty="0" err="1"/>
              <a:t>menurunkan</a:t>
            </a:r>
            <a:r>
              <a:rPr lang="en-US" sz="2000" dirty="0"/>
              <a:t> </a:t>
            </a:r>
            <a:r>
              <a:rPr lang="en-US" sz="2000" dirty="0" err="1"/>
              <a:t>kompetensi</a:t>
            </a:r>
            <a:r>
              <a:rPr lang="en-US" sz="2000" dirty="0"/>
              <a:t> </a:t>
            </a:r>
            <a:r>
              <a:rPr lang="en-US" sz="2000" dirty="0" err="1"/>
              <a:t>sosialnya</a:t>
            </a:r>
            <a:r>
              <a:rPr lang="en-US" sz="2000" dirty="0"/>
              <a:t> </a:t>
            </a:r>
            <a:r>
              <a:rPr lang="en-US" sz="2000" dirty="0" err="1"/>
              <a:t>dan</a:t>
            </a:r>
            <a:r>
              <a:rPr lang="en-US" sz="2000" dirty="0"/>
              <a:t> </a:t>
            </a:r>
            <a:r>
              <a:rPr lang="en-US" sz="2000" dirty="0" err="1"/>
              <a:t>membuat</a:t>
            </a:r>
            <a:r>
              <a:rPr lang="en-US" sz="2000" dirty="0"/>
              <a:t> </a:t>
            </a:r>
            <a:r>
              <a:rPr lang="en-US" sz="2000" dirty="0" err="1"/>
              <a:t>mereka</a:t>
            </a:r>
            <a:r>
              <a:rPr lang="en-US" sz="2000" dirty="0"/>
              <a:t> </a:t>
            </a:r>
            <a:r>
              <a:rPr lang="en-US" sz="2000" dirty="0" err="1"/>
              <a:t>tak</a:t>
            </a:r>
            <a:r>
              <a:rPr lang="en-US" sz="2000" dirty="0"/>
              <a:t> </a:t>
            </a:r>
            <a:r>
              <a:rPr lang="en-US" sz="2000" dirty="0" err="1"/>
              <a:t>mungkin</a:t>
            </a:r>
            <a:r>
              <a:rPr lang="en-US" sz="2000" dirty="0"/>
              <a:t> </a:t>
            </a:r>
            <a:r>
              <a:rPr lang="en-US" sz="2000" dirty="0" err="1"/>
              <a:t>lagi</a:t>
            </a:r>
            <a:r>
              <a:rPr lang="en-US" sz="2000" dirty="0"/>
              <a:t> </a:t>
            </a:r>
            <a:r>
              <a:rPr lang="en-US" sz="2000" dirty="0" err="1"/>
              <a:t>berkompetisi</a:t>
            </a:r>
            <a:r>
              <a:rPr lang="en-US" sz="2000" dirty="0"/>
              <a:t> </a:t>
            </a:r>
            <a:r>
              <a:rPr lang="en-US" sz="2000" dirty="0" err="1"/>
              <a:t>dengan</a:t>
            </a:r>
            <a:r>
              <a:rPr lang="en-US" sz="2000" dirty="0"/>
              <a:t> orang yang normal – </a:t>
            </a:r>
            <a:r>
              <a:rPr lang="en-US" sz="2000" dirty="0" err="1"/>
              <a:t>oleh</a:t>
            </a:r>
            <a:r>
              <a:rPr lang="en-US" sz="2000" dirty="0"/>
              <a:t> </a:t>
            </a:r>
            <a:r>
              <a:rPr lang="en-US" sz="2000" dirty="0" err="1"/>
              <a:t>karena</a:t>
            </a:r>
            <a:r>
              <a:rPr lang="en-US" sz="2000" dirty="0"/>
              <a:t> </a:t>
            </a:r>
            <a:r>
              <a:rPr lang="en-US" sz="2000" dirty="0" err="1"/>
              <a:t>itu</a:t>
            </a:r>
            <a:r>
              <a:rPr lang="en-US" sz="2000" dirty="0"/>
              <a:t>, </a:t>
            </a:r>
            <a:r>
              <a:rPr lang="en-US" sz="2000" dirty="0" err="1"/>
              <a:t>mereka</a:t>
            </a:r>
            <a:r>
              <a:rPr lang="en-US" sz="2000" dirty="0"/>
              <a:t> </a:t>
            </a:r>
            <a:r>
              <a:rPr lang="en-US" sz="2000" dirty="0" err="1"/>
              <a:t>terdesak</a:t>
            </a:r>
            <a:r>
              <a:rPr lang="en-US" sz="2000" dirty="0"/>
              <a:t> </a:t>
            </a:r>
            <a:r>
              <a:rPr lang="en-US" sz="2000" dirty="0" err="1"/>
              <a:t>menjadi</a:t>
            </a:r>
            <a:r>
              <a:rPr lang="en-US" sz="2000" dirty="0"/>
              <a:t> </a:t>
            </a:r>
            <a:r>
              <a:rPr lang="en-US" sz="2000" dirty="0" err="1"/>
              <a:t>kelompok</a:t>
            </a:r>
            <a:r>
              <a:rPr lang="en-US" sz="2000" dirty="0"/>
              <a:t> yang </a:t>
            </a:r>
            <a:r>
              <a:rPr lang="en-US" sz="2000" dirty="0" err="1"/>
              <a:t>termiskin</a:t>
            </a:r>
            <a:r>
              <a:rPr lang="en-US" sz="2000" dirty="0"/>
              <a:t>.</a:t>
            </a:r>
            <a:endParaRPr lang="en-US" sz="2000" i="1" dirty="0"/>
          </a:p>
          <a:p>
            <a:pPr lvl="1"/>
            <a:r>
              <a:rPr lang="en-US" sz="2000" b="1" i="1" u="sng" dirty="0"/>
              <a:t>The opportunity stress hypothesis</a:t>
            </a:r>
            <a:r>
              <a:rPr lang="en-US" sz="2000" dirty="0"/>
              <a:t>: </a:t>
            </a:r>
            <a:r>
              <a:rPr lang="en-US" sz="2000" dirty="0" err="1"/>
              <a:t>gangguan</a:t>
            </a:r>
            <a:r>
              <a:rPr lang="en-US" sz="2000" dirty="0"/>
              <a:t> mental </a:t>
            </a:r>
            <a:r>
              <a:rPr lang="en-US" sz="2000" dirty="0" err="1"/>
              <a:t>merupakan</a:t>
            </a:r>
            <a:r>
              <a:rPr lang="en-US" sz="2000" dirty="0"/>
              <a:t> </a:t>
            </a:r>
            <a:r>
              <a:rPr lang="en-US" sz="2000" i="1" dirty="0"/>
              <a:t>outcome </a:t>
            </a:r>
            <a:r>
              <a:rPr lang="en-US" sz="2000" dirty="0" err="1"/>
              <a:t>dari</a:t>
            </a:r>
            <a:r>
              <a:rPr lang="en-US" sz="2000" dirty="0"/>
              <a:t> </a:t>
            </a:r>
            <a:r>
              <a:rPr lang="en-US" sz="2000" dirty="0" err="1"/>
              <a:t>perasaan</a:t>
            </a:r>
            <a:r>
              <a:rPr lang="en-US" sz="2000" dirty="0"/>
              <a:t> </a:t>
            </a:r>
            <a:r>
              <a:rPr lang="en-US" sz="2000" dirty="0" err="1"/>
              <a:t>frustasi</a:t>
            </a:r>
            <a:r>
              <a:rPr lang="en-US" sz="2000" dirty="0"/>
              <a:t> yang </a:t>
            </a:r>
            <a:r>
              <a:rPr lang="en-US" sz="2000" dirty="0" err="1"/>
              <a:t>dirasakan</a:t>
            </a:r>
            <a:r>
              <a:rPr lang="en-US" sz="2000" dirty="0"/>
              <a:t> </a:t>
            </a:r>
            <a:r>
              <a:rPr lang="en-US" sz="2000" dirty="0" err="1"/>
              <a:t>individu</a:t>
            </a:r>
            <a:r>
              <a:rPr lang="en-US" sz="2000" dirty="0"/>
              <a:t> </a:t>
            </a:r>
            <a:r>
              <a:rPr lang="en-US" sz="2000" dirty="0" err="1"/>
              <a:t>dari</a:t>
            </a:r>
            <a:r>
              <a:rPr lang="en-US" sz="2000" dirty="0"/>
              <a:t> </a:t>
            </a:r>
            <a:r>
              <a:rPr lang="en-US" sz="2000" dirty="0" err="1"/>
              <a:t>kelas</a:t>
            </a:r>
            <a:r>
              <a:rPr lang="en-US" sz="2000" dirty="0"/>
              <a:t> </a:t>
            </a:r>
            <a:r>
              <a:rPr lang="en-US" sz="2000" dirty="0" err="1"/>
              <a:t>sosial</a:t>
            </a:r>
            <a:r>
              <a:rPr lang="en-US" sz="2000" dirty="0"/>
              <a:t> </a:t>
            </a:r>
            <a:r>
              <a:rPr lang="en-US" sz="2000" dirty="0" err="1"/>
              <a:t>terbawah</a:t>
            </a:r>
            <a:r>
              <a:rPr lang="en-US" sz="2000" dirty="0"/>
              <a:t> yang </a:t>
            </a:r>
            <a:r>
              <a:rPr lang="en-US" sz="2000" dirty="0" err="1"/>
              <a:t>memiliki</a:t>
            </a:r>
            <a:r>
              <a:rPr lang="en-US" sz="2000" dirty="0"/>
              <a:t> </a:t>
            </a:r>
            <a:r>
              <a:rPr lang="en-US" sz="2000" i="1" dirty="0"/>
              <a:t>resource </a:t>
            </a:r>
            <a:r>
              <a:rPr lang="en-US" sz="2000" dirty="0" err="1"/>
              <a:t>ekonomi</a:t>
            </a:r>
            <a:r>
              <a:rPr lang="en-US" sz="2000" dirty="0"/>
              <a:t>, </a:t>
            </a:r>
            <a:r>
              <a:rPr lang="en-US" sz="2000" dirty="0" err="1"/>
              <a:t>sosial</a:t>
            </a:r>
            <a:r>
              <a:rPr lang="en-US" sz="2000" dirty="0"/>
              <a:t> </a:t>
            </a:r>
            <a:r>
              <a:rPr lang="en-US" sz="2000" dirty="0" err="1"/>
              <a:t>dan</a:t>
            </a:r>
            <a:r>
              <a:rPr lang="en-US" sz="2000" dirty="0"/>
              <a:t> </a:t>
            </a:r>
            <a:r>
              <a:rPr lang="en-US" sz="2000" dirty="0" err="1"/>
              <a:t>kultural</a:t>
            </a:r>
            <a:r>
              <a:rPr lang="en-US" sz="2000" dirty="0"/>
              <a:t> yang paling </a:t>
            </a:r>
            <a:r>
              <a:rPr lang="en-US" sz="2000" dirty="0" err="1"/>
              <a:t>terbatas</a:t>
            </a:r>
            <a:r>
              <a:rPr lang="en-US" sz="2000" dirty="0"/>
              <a:t>.</a:t>
            </a:r>
            <a:endParaRPr lang="en-US" sz="2000" i="1" dirty="0"/>
          </a:p>
        </p:txBody>
      </p:sp>
    </p:spTree>
    <p:extLst>
      <p:ext uri="{BB962C8B-B14F-4D97-AF65-F5344CB8AC3E}">
        <p14:creationId xmlns:p14="http://schemas.microsoft.com/office/powerpoint/2010/main" val="386335509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57200"/>
            <a:ext cx="10972800" cy="960438"/>
          </a:xfrm>
        </p:spPr>
        <p:txBody>
          <a:bodyPr/>
          <a:lstStyle/>
          <a:p>
            <a:pPr algn="l"/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417638"/>
            <a:ext cx="10972800" cy="4525963"/>
          </a:xfrm>
        </p:spPr>
        <p:txBody>
          <a:bodyPr/>
          <a:lstStyle/>
          <a:p>
            <a:r>
              <a:rPr lang="en-US" dirty="0">
                <a:hlinkClick r:id="rId3"/>
              </a:rPr>
              <a:t>Mental health &amp; Poverty: Unlocking the potential | Crick Lund | </a:t>
            </a:r>
            <a:r>
              <a:rPr lang="en-US" dirty="0" err="1">
                <a:hlinkClick r:id="rId3"/>
              </a:rPr>
              <a:t>TEDxCapeTown</a:t>
            </a:r>
            <a:endParaRPr lang="en-US" dirty="0"/>
          </a:p>
          <a:p>
            <a:r>
              <a:rPr lang="en-US" dirty="0">
                <a:hlinkClick r:id="rId4"/>
              </a:rPr>
              <a:t>Struggling with Severe Mental Illness: The Story of Maisie</a:t>
            </a:r>
            <a:endParaRPr lang="en-US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4462025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57200"/>
            <a:ext cx="10972800" cy="960438"/>
          </a:xfrm>
        </p:spPr>
        <p:txBody>
          <a:bodyPr/>
          <a:lstStyle/>
          <a:p>
            <a:pPr algn="l"/>
            <a:r>
              <a:rPr lang="en-GB" b="1" dirty="0" err="1"/>
              <a:t>Pengantar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417638"/>
            <a:ext cx="10972800" cy="4525963"/>
          </a:xfrm>
        </p:spPr>
        <p:txBody>
          <a:bodyPr/>
          <a:lstStyle/>
          <a:p>
            <a:r>
              <a:rPr lang="en-US" sz="2400" dirty="0" err="1"/>
              <a:t>Studi-studi</a:t>
            </a:r>
            <a:r>
              <a:rPr lang="en-US" sz="2400" dirty="0"/>
              <a:t> </a:t>
            </a:r>
            <a:r>
              <a:rPr lang="en-US" sz="2400" dirty="0" err="1"/>
              <a:t>epidemiologis</a:t>
            </a:r>
            <a:r>
              <a:rPr lang="en-US" sz="2400" dirty="0"/>
              <a:t> yang </a:t>
            </a:r>
            <a:r>
              <a:rPr lang="en-US" sz="2400" dirty="0" err="1"/>
              <a:t>menginvestigasi</a:t>
            </a:r>
            <a:r>
              <a:rPr lang="en-US" sz="2400" dirty="0"/>
              <a:t> </a:t>
            </a:r>
            <a:r>
              <a:rPr lang="en-US" sz="2400" dirty="0" err="1"/>
              <a:t>determinan</a:t>
            </a:r>
            <a:r>
              <a:rPr lang="en-US" sz="2400" dirty="0"/>
              <a:t> </a:t>
            </a:r>
            <a:r>
              <a:rPr lang="en-US" sz="2400" dirty="0" err="1"/>
              <a:t>sosial</a:t>
            </a:r>
            <a:r>
              <a:rPr lang="en-US" sz="2400" dirty="0"/>
              <a:t> </a:t>
            </a:r>
            <a:r>
              <a:rPr lang="en-US" sz="2400" dirty="0" err="1"/>
              <a:t>dari</a:t>
            </a:r>
            <a:r>
              <a:rPr lang="en-US" sz="2400" dirty="0"/>
              <a:t> </a:t>
            </a:r>
            <a:r>
              <a:rPr lang="en-US" sz="2400" dirty="0" err="1"/>
              <a:t>timbulnya</a:t>
            </a:r>
            <a:r>
              <a:rPr lang="en-US" sz="2400" dirty="0"/>
              <a:t> </a:t>
            </a:r>
            <a:r>
              <a:rPr lang="en-US" sz="2400" dirty="0" err="1"/>
              <a:t>suatu</a:t>
            </a:r>
            <a:r>
              <a:rPr lang="en-US" sz="2400" dirty="0"/>
              <a:t> </a:t>
            </a:r>
            <a:r>
              <a:rPr lang="en-US" sz="2400" dirty="0" err="1"/>
              <a:t>penyakit</a:t>
            </a:r>
            <a:r>
              <a:rPr lang="en-US" sz="2400" dirty="0"/>
              <a:t> </a:t>
            </a:r>
            <a:r>
              <a:rPr lang="en-US" sz="2400" dirty="0" err="1"/>
              <a:t>mulai</a:t>
            </a:r>
            <a:r>
              <a:rPr lang="en-US" sz="2400" dirty="0"/>
              <a:t> </a:t>
            </a:r>
            <a:r>
              <a:rPr lang="en-US" sz="2400" dirty="0" err="1"/>
              <a:t>banyak</a:t>
            </a:r>
            <a:r>
              <a:rPr lang="en-US" sz="2400" dirty="0"/>
              <a:t> </a:t>
            </a:r>
            <a:r>
              <a:rPr lang="en-US" sz="2400" dirty="0" err="1"/>
              <a:t>dilakukan</a:t>
            </a:r>
            <a:r>
              <a:rPr lang="en-US" sz="2400" dirty="0"/>
              <a:t> </a:t>
            </a:r>
            <a:r>
              <a:rPr lang="en-US" sz="2400" dirty="0" err="1"/>
              <a:t>sejak</a:t>
            </a:r>
            <a:r>
              <a:rPr lang="en-US" sz="2400" dirty="0"/>
              <a:t> </a:t>
            </a:r>
            <a:r>
              <a:rPr lang="en-US" sz="2400" dirty="0" err="1"/>
              <a:t>tahun</a:t>
            </a:r>
            <a:r>
              <a:rPr lang="en-US" sz="2400" dirty="0"/>
              <a:t> 1950an. </a:t>
            </a:r>
          </a:p>
          <a:p>
            <a:pPr lvl="1"/>
            <a:r>
              <a:rPr lang="en-US" sz="2000" dirty="0"/>
              <a:t>Salah </a:t>
            </a:r>
            <a:r>
              <a:rPr lang="en-US" sz="2000" dirty="0" err="1"/>
              <a:t>satu</a:t>
            </a:r>
            <a:r>
              <a:rPr lang="en-US" sz="2000" dirty="0"/>
              <a:t> model </a:t>
            </a:r>
            <a:r>
              <a:rPr lang="en-US" sz="2000" dirty="0" err="1"/>
              <a:t>teoritik</a:t>
            </a:r>
            <a:r>
              <a:rPr lang="en-US" sz="2000" dirty="0"/>
              <a:t> yang </a:t>
            </a:r>
            <a:r>
              <a:rPr lang="en-US" sz="2000" dirty="0" err="1"/>
              <a:t>amat</a:t>
            </a:r>
            <a:r>
              <a:rPr lang="en-US" sz="2000" dirty="0"/>
              <a:t> </a:t>
            </a:r>
            <a:r>
              <a:rPr lang="en-US" sz="2000" dirty="0" err="1"/>
              <a:t>populer</a:t>
            </a:r>
            <a:r>
              <a:rPr lang="en-US" sz="2000" dirty="0"/>
              <a:t> </a:t>
            </a:r>
            <a:r>
              <a:rPr lang="en-US" sz="2000" dirty="0" err="1"/>
              <a:t>saat</a:t>
            </a:r>
            <a:r>
              <a:rPr lang="en-US" sz="2000" dirty="0"/>
              <a:t> </a:t>
            </a:r>
            <a:r>
              <a:rPr lang="en-US" sz="2000" dirty="0" err="1"/>
              <a:t>itu</a:t>
            </a:r>
            <a:r>
              <a:rPr lang="en-US" sz="2000" dirty="0"/>
              <a:t> </a:t>
            </a:r>
            <a:r>
              <a:rPr lang="en-US" sz="2000" dirty="0" err="1"/>
              <a:t>adalah</a:t>
            </a:r>
            <a:r>
              <a:rPr lang="en-US" sz="2000" dirty="0"/>
              <a:t> </a:t>
            </a:r>
            <a:r>
              <a:rPr lang="en-US" sz="2000" i="1" dirty="0"/>
              <a:t>health belief model </a:t>
            </a:r>
            <a:r>
              <a:rPr lang="en-US" sz="2000" dirty="0"/>
              <a:t>(HBM) </a:t>
            </a:r>
            <a:r>
              <a:rPr lang="en-US" sz="2000" dirty="0">
                <a:sym typeface="Wingdings" panose="05000000000000000000" pitchFamily="2" charset="2"/>
              </a:rPr>
              <a:t> </a:t>
            </a:r>
            <a:r>
              <a:rPr lang="en-US" sz="2000" dirty="0" err="1">
                <a:sym typeface="Wingdings" panose="05000000000000000000" pitchFamily="2" charset="2"/>
              </a:rPr>
              <a:t>digunakan</a:t>
            </a:r>
            <a:r>
              <a:rPr lang="en-US" sz="2000" dirty="0">
                <a:sym typeface="Wingdings" panose="05000000000000000000" pitchFamily="2" charset="2"/>
              </a:rPr>
              <a:t> </a:t>
            </a:r>
            <a:r>
              <a:rPr lang="en-US" sz="2000" dirty="0" err="1">
                <a:sym typeface="Wingdings" panose="05000000000000000000" pitchFamily="2" charset="2"/>
              </a:rPr>
              <a:t>untuk</a:t>
            </a:r>
            <a:r>
              <a:rPr lang="en-US" sz="2000" dirty="0">
                <a:sym typeface="Wingdings" panose="05000000000000000000" pitchFamily="2" charset="2"/>
              </a:rPr>
              <a:t> </a:t>
            </a:r>
            <a:r>
              <a:rPr lang="en-US" sz="2000" dirty="0" err="1">
                <a:sym typeface="Wingdings" panose="05000000000000000000" pitchFamily="2" charset="2"/>
              </a:rPr>
              <a:t>menjelaskan</a:t>
            </a:r>
            <a:r>
              <a:rPr lang="en-US" sz="2000" dirty="0">
                <a:sym typeface="Wingdings" panose="05000000000000000000" pitchFamily="2" charset="2"/>
              </a:rPr>
              <a:t> </a:t>
            </a:r>
            <a:r>
              <a:rPr lang="en-US" sz="2000" dirty="0" err="1">
                <a:sym typeface="Wingdings" panose="05000000000000000000" pitchFamily="2" charset="2"/>
              </a:rPr>
              <a:t>motivasi</a:t>
            </a:r>
            <a:r>
              <a:rPr lang="en-US" sz="2000" dirty="0">
                <a:sym typeface="Wingdings" panose="05000000000000000000" pitchFamily="2" charset="2"/>
              </a:rPr>
              <a:t> </a:t>
            </a:r>
            <a:r>
              <a:rPr lang="en-US" sz="2000" dirty="0" err="1">
                <a:sym typeface="Wingdings" panose="05000000000000000000" pitchFamily="2" charset="2"/>
              </a:rPr>
              <a:t>masyarakat</a:t>
            </a:r>
            <a:r>
              <a:rPr lang="en-US" sz="2000" dirty="0">
                <a:sym typeface="Wingdings" panose="05000000000000000000" pitchFamily="2" charset="2"/>
              </a:rPr>
              <a:t> USA </a:t>
            </a:r>
            <a:r>
              <a:rPr lang="en-US" sz="2000" dirty="0" err="1">
                <a:sym typeface="Wingdings" panose="05000000000000000000" pitchFamily="2" charset="2"/>
              </a:rPr>
              <a:t>utk</a:t>
            </a:r>
            <a:r>
              <a:rPr lang="en-US" sz="2000" dirty="0">
                <a:sym typeface="Wingdings" panose="05000000000000000000" pitchFamily="2" charset="2"/>
              </a:rPr>
              <a:t> </a:t>
            </a:r>
            <a:r>
              <a:rPr lang="en-US" sz="2000" dirty="0" err="1">
                <a:sym typeface="Wingdings" panose="05000000000000000000" pitchFamily="2" charset="2"/>
              </a:rPr>
              <a:t>melakukan</a:t>
            </a:r>
            <a:r>
              <a:rPr lang="en-US" sz="2000" dirty="0">
                <a:sym typeface="Wingdings" panose="05000000000000000000" pitchFamily="2" charset="2"/>
              </a:rPr>
              <a:t> </a:t>
            </a:r>
            <a:r>
              <a:rPr lang="en-US" sz="2000" i="1" dirty="0">
                <a:sym typeface="Wingdings" panose="05000000000000000000" pitchFamily="2" charset="2"/>
              </a:rPr>
              <a:t>screening </a:t>
            </a:r>
            <a:r>
              <a:rPr lang="en-US" sz="2000" dirty="0" err="1">
                <a:sym typeface="Wingdings" panose="05000000000000000000" pitchFamily="2" charset="2"/>
              </a:rPr>
              <a:t>Tuberkulin</a:t>
            </a:r>
            <a:r>
              <a:rPr lang="en-US" sz="2000" dirty="0">
                <a:sym typeface="Wingdings" panose="05000000000000000000" pitchFamily="2" charset="2"/>
              </a:rPr>
              <a:t>.</a:t>
            </a:r>
            <a:endParaRPr lang="en-US" sz="2000" dirty="0"/>
          </a:p>
          <a:p>
            <a:r>
              <a:rPr lang="en-US" sz="2400" dirty="0" err="1"/>
              <a:t>Menariknya</a:t>
            </a:r>
            <a:r>
              <a:rPr lang="en-US" sz="2400" dirty="0"/>
              <a:t>, </a:t>
            </a:r>
            <a:r>
              <a:rPr lang="en-US" sz="2400" dirty="0" err="1"/>
              <a:t>studi</a:t>
            </a:r>
            <a:r>
              <a:rPr lang="en-US" sz="2400" dirty="0"/>
              <a:t> </a:t>
            </a:r>
            <a:r>
              <a:rPr lang="en-US" sz="2400" dirty="0" err="1"/>
              <a:t>Sosiologi</a:t>
            </a:r>
            <a:r>
              <a:rPr lang="en-US" sz="2400" dirty="0"/>
              <a:t> yang </a:t>
            </a:r>
            <a:r>
              <a:rPr lang="en-US" sz="2400" dirty="0" err="1"/>
              <a:t>mengaitkan</a:t>
            </a:r>
            <a:r>
              <a:rPr lang="en-US" sz="2400" dirty="0"/>
              <a:t> </a:t>
            </a:r>
            <a:r>
              <a:rPr lang="en-US" sz="2400" dirty="0" err="1"/>
              <a:t>antara</a:t>
            </a:r>
            <a:r>
              <a:rPr lang="en-US" sz="2400" dirty="0"/>
              <a:t> </a:t>
            </a:r>
            <a:r>
              <a:rPr lang="en-US" sz="2400" dirty="0" err="1"/>
              <a:t>kelas</a:t>
            </a:r>
            <a:r>
              <a:rPr lang="en-US" sz="2400" dirty="0"/>
              <a:t> </a:t>
            </a:r>
            <a:r>
              <a:rPr lang="en-US" sz="2400" dirty="0" err="1"/>
              <a:t>sosial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insiden</a:t>
            </a:r>
            <a:r>
              <a:rPr lang="en-US" sz="2400" dirty="0"/>
              <a:t> </a:t>
            </a:r>
            <a:r>
              <a:rPr lang="en-US" sz="2400" dirty="0" err="1"/>
              <a:t>Skizofrenia</a:t>
            </a:r>
            <a:r>
              <a:rPr lang="en-US" sz="2400" dirty="0"/>
              <a:t> </a:t>
            </a:r>
            <a:r>
              <a:rPr lang="en-US" sz="2400" dirty="0" err="1"/>
              <a:t>telah</a:t>
            </a:r>
            <a:r>
              <a:rPr lang="en-US" sz="2400" dirty="0"/>
              <a:t> </a:t>
            </a:r>
            <a:r>
              <a:rPr lang="en-US" sz="2400" dirty="0" err="1"/>
              <a:t>dilakukan</a:t>
            </a:r>
            <a:r>
              <a:rPr lang="en-US" sz="2400" dirty="0"/>
              <a:t> </a:t>
            </a:r>
            <a:r>
              <a:rPr lang="en-US" sz="2400" dirty="0" err="1"/>
              <a:t>sejak</a:t>
            </a:r>
            <a:r>
              <a:rPr lang="en-US" sz="2400" dirty="0"/>
              <a:t> </a:t>
            </a:r>
            <a:r>
              <a:rPr lang="en-US" sz="2400" dirty="0" err="1"/>
              <a:t>tahun</a:t>
            </a:r>
            <a:r>
              <a:rPr lang="en-US" sz="2400" dirty="0"/>
              <a:t> 1939 (</a:t>
            </a:r>
            <a:r>
              <a:rPr lang="en-US" sz="2400" dirty="0" err="1"/>
              <a:t>Faris</a:t>
            </a:r>
            <a:r>
              <a:rPr lang="en-US" sz="2400" dirty="0"/>
              <a:t> &amp; Dunham).</a:t>
            </a:r>
          </a:p>
          <a:p>
            <a:pPr lvl="1"/>
            <a:r>
              <a:rPr lang="en-US" sz="2000" dirty="0" err="1"/>
              <a:t>Sejalan</a:t>
            </a:r>
            <a:r>
              <a:rPr lang="en-US" sz="2000" dirty="0"/>
              <a:t> </a:t>
            </a:r>
            <a:r>
              <a:rPr lang="en-US" sz="2000" dirty="0" err="1"/>
              <a:t>dengan</a:t>
            </a:r>
            <a:r>
              <a:rPr lang="en-US" sz="2000" dirty="0"/>
              <a:t> </a:t>
            </a:r>
            <a:r>
              <a:rPr lang="en-US" sz="2000" dirty="0" err="1"/>
              <a:t>populernya</a:t>
            </a:r>
            <a:r>
              <a:rPr lang="en-US" sz="2000" dirty="0"/>
              <a:t> </a:t>
            </a:r>
            <a:r>
              <a:rPr lang="en-US" sz="2000" dirty="0" err="1"/>
              <a:t>tren</a:t>
            </a:r>
            <a:r>
              <a:rPr lang="en-US" sz="2000" dirty="0"/>
              <a:t> </a:t>
            </a:r>
            <a:r>
              <a:rPr lang="en-US" sz="2000" dirty="0" err="1"/>
              <a:t>studi</a:t>
            </a:r>
            <a:r>
              <a:rPr lang="en-US" sz="2000" dirty="0"/>
              <a:t> </a:t>
            </a:r>
            <a:r>
              <a:rPr lang="en-US" sz="2000" i="1" dirty="0"/>
              <a:t>human ecology </a:t>
            </a:r>
            <a:r>
              <a:rPr lang="en-US" sz="2000" dirty="0"/>
              <a:t>di Chicago School of Sociology (Park 1936).</a:t>
            </a:r>
          </a:p>
          <a:p>
            <a:r>
              <a:rPr lang="en-US" sz="2400" dirty="0" err="1"/>
              <a:t>Sejak</a:t>
            </a:r>
            <a:r>
              <a:rPr lang="en-US" sz="2400" dirty="0"/>
              <a:t> </a:t>
            </a:r>
            <a:r>
              <a:rPr lang="en-US" sz="2400" dirty="0" err="1"/>
              <a:t>studi</a:t>
            </a:r>
            <a:r>
              <a:rPr lang="en-US" sz="2400" dirty="0"/>
              <a:t> </a:t>
            </a:r>
            <a:r>
              <a:rPr lang="en-US" sz="2400" dirty="0" err="1"/>
              <a:t>awalnya</a:t>
            </a:r>
            <a:r>
              <a:rPr lang="en-US" sz="2400" dirty="0"/>
              <a:t>, para </a:t>
            </a:r>
            <a:r>
              <a:rPr lang="en-US" sz="2400" dirty="0" err="1"/>
              <a:t>sosiolog</a:t>
            </a:r>
            <a:r>
              <a:rPr lang="en-US" sz="2400" dirty="0"/>
              <a:t> </a:t>
            </a:r>
            <a:r>
              <a:rPr lang="en-US" sz="2400" dirty="0" err="1"/>
              <a:t>sepakat</a:t>
            </a:r>
            <a:r>
              <a:rPr lang="en-US" sz="2400" dirty="0"/>
              <a:t> </a:t>
            </a:r>
            <a:r>
              <a:rPr lang="en-US" sz="2400" dirty="0" err="1"/>
              <a:t>bahwa</a:t>
            </a:r>
            <a:r>
              <a:rPr lang="en-US" sz="2400" dirty="0"/>
              <a:t> </a:t>
            </a:r>
            <a:r>
              <a:rPr lang="en-US" sz="2400" i="1" dirty="0"/>
              <a:t>social gap</a:t>
            </a:r>
            <a:r>
              <a:rPr lang="en-US" sz="2400" dirty="0"/>
              <a:t> </a:t>
            </a:r>
            <a:r>
              <a:rPr lang="en-US" sz="2400" dirty="0" err="1"/>
              <a:t>adalah</a:t>
            </a:r>
            <a:r>
              <a:rPr lang="en-US" sz="2400" dirty="0"/>
              <a:t> </a:t>
            </a:r>
            <a:r>
              <a:rPr lang="en-US" sz="2400" dirty="0" err="1"/>
              <a:t>determinan</a:t>
            </a:r>
            <a:r>
              <a:rPr lang="en-US" sz="2400" dirty="0"/>
              <a:t> yang </a:t>
            </a:r>
            <a:r>
              <a:rPr lang="en-US" sz="2400" dirty="0" err="1"/>
              <a:t>penting</a:t>
            </a:r>
            <a:r>
              <a:rPr lang="en-US" sz="2400" dirty="0"/>
              <a:t>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menjelaskan</a:t>
            </a:r>
            <a:r>
              <a:rPr lang="en-US" sz="2400" dirty="0"/>
              <a:t> </a:t>
            </a:r>
            <a:r>
              <a:rPr lang="en-US" sz="2400" dirty="0" err="1"/>
              <a:t>prevalensi</a:t>
            </a:r>
            <a:r>
              <a:rPr lang="en-US" sz="2400" dirty="0"/>
              <a:t> </a:t>
            </a:r>
            <a:r>
              <a:rPr lang="en-US" sz="2400" dirty="0" err="1"/>
              <a:t>gangguan</a:t>
            </a:r>
            <a:r>
              <a:rPr lang="en-US" sz="2400" dirty="0"/>
              <a:t> mental </a:t>
            </a:r>
            <a:r>
              <a:rPr lang="en-US" sz="2400" dirty="0" err="1"/>
              <a:t>berat</a:t>
            </a:r>
            <a:r>
              <a:rPr lang="en-US" sz="2400" dirty="0"/>
              <a:t>.</a:t>
            </a:r>
          </a:p>
          <a:p>
            <a:pPr lvl="1"/>
            <a:r>
              <a:rPr lang="en-US" sz="2000" dirty="0"/>
              <a:t>Masyarakat yang </a:t>
            </a:r>
            <a:r>
              <a:rPr lang="en-US" sz="2000" dirty="0" err="1"/>
              <a:t>tersubordinasi</a:t>
            </a:r>
            <a:r>
              <a:rPr lang="en-US" sz="2000" dirty="0"/>
              <a:t> </a:t>
            </a:r>
            <a:r>
              <a:rPr lang="en-US" sz="2000" dirty="0" err="1"/>
              <a:t>secara</a:t>
            </a:r>
            <a:r>
              <a:rPr lang="en-US" sz="2000" dirty="0"/>
              <a:t> </a:t>
            </a:r>
            <a:r>
              <a:rPr lang="en-US" sz="2000" dirty="0" err="1"/>
              <a:t>sosial</a:t>
            </a:r>
            <a:r>
              <a:rPr lang="en-US" sz="2000" dirty="0"/>
              <a:t> </a:t>
            </a:r>
            <a:r>
              <a:rPr lang="en-US" sz="2000" dirty="0" err="1"/>
              <a:t>adalah</a:t>
            </a:r>
            <a:r>
              <a:rPr lang="en-US" sz="2000" dirty="0"/>
              <a:t> yang paling </a:t>
            </a:r>
            <a:r>
              <a:rPr lang="en-US" sz="2000" dirty="0" err="1"/>
              <a:t>rentan</a:t>
            </a:r>
            <a:r>
              <a:rPr lang="en-US" sz="2000" dirty="0"/>
              <a:t> </a:t>
            </a:r>
            <a:r>
              <a:rPr lang="en-US" sz="2000" dirty="0" err="1"/>
              <a:t>menderita</a:t>
            </a:r>
            <a:r>
              <a:rPr lang="en-US" sz="2000" dirty="0"/>
              <a:t> </a:t>
            </a:r>
            <a:r>
              <a:rPr lang="en-US" sz="2000" dirty="0" err="1"/>
              <a:t>gangguan</a:t>
            </a:r>
            <a:r>
              <a:rPr lang="en-US" sz="2000" dirty="0"/>
              <a:t> mental. (</a:t>
            </a:r>
            <a:r>
              <a:rPr lang="en-US" sz="2000" dirty="0" err="1"/>
              <a:t>Ingat</a:t>
            </a:r>
            <a:r>
              <a:rPr lang="en-US" sz="2000" dirty="0"/>
              <a:t> </a:t>
            </a:r>
            <a:r>
              <a:rPr lang="en-US" sz="2000" dirty="0" err="1"/>
              <a:t>pertemuan</a:t>
            </a:r>
            <a:r>
              <a:rPr lang="en-US" sz="2000" dirty="0"/>
              <a:t> </a:t>
            </a:r>
            <a:r>
              <a:rPr lang="en-US" sz="2000" dirty="0" err="1"/>
              <a:t>minggu</a:t>
            </a:r>
            <a:r>
              <a:rPr lang="en-US" sz="2000" dirty="0"/>
              <a:t> </a:t>
            </a:r>
            <a:r>
              <a:rPr lang="en-US" sz="2000" dirty="0" err="1"/>
              <a:t>lalu</a:t>
            </a:r>
            <a:r>
              <a:rPr lang="en-US" sz="2000" dirty="0"/>
              <a:t>!)</a:t>
            </a:r>
          </a:p>
        </p:txBody>
      </p:sp>
    </p:spTree>
    <p:extLst>
      <p:ext uri="{BB962C8B-B14F-4D97-AF65-F5344CB8AC3E}">
        <p14:creationId xmlns:p14="http://schemas.microsoft.com/office/powerpoint/2010/main" val="39500265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57200"/>
            <a:ext cx="10972800" cy="960438"/>
          </a:xfrm>
        </p:spPr>
        <p:txBody>
          <a:bodyPr/>
          <a:lstStyle/>
          <a:p>
            <a:pPr algn="l"/>
            <a:r>
              <a:rPr lang="en-GB" b="1" i="1" dirty="0"/>
              <a:t>Life course perspective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417638"/>
            <a:ext cx="10972800" cy="4525963"/>
          </a:xfrm>
        </p:spPr>
        <p:txBody>
          <a:bodyPr/>
          <a:lstStyle/>
          <a:p>
            <a:r>
              <a:rPr lang="en-US" sz="2400" dirty="0" err="1"/>
              <a:t>Pendekatan</a:t>
            </a:r>
            <a:r>
              <a:rPr lang="en-US" sz="2400" dirty="0"/>
              <a:t> </a:t>
            </a:r>
            <a:r>
              <a:rPr lang="en-US" sz="2400" i="1" dirty="0"/>
              <a:t>life-span</a:t>
            </a:r>
            <a:r>
              <a:rPr lang="en-US" sz="2400" dirty="0"/>
              <a:t> </a:t>
            </a:r>
            <a:r>
              <a:rPr lang="en-US" sz="2400" dirty="0" err="1"/>
              <a:t>berguna</a:t>
            </a:r>
            <a:r>
              <a:rPr lang="en-US" sz="2400" dirty="0"/>
              <a:t>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menjelaskan</a:t>
            </a:r>
            <a:r>
              <a:rPr lang="en-US" sz="2400" dirty="0"/>
              <a:t> </a:t>
            </a:r>
            <a:r>
              <a:rPr lang="en-US" sz="2400" dirty="0" err="1"/>
              <a:t>kaitan</a:t>
            </a:r>
            <a:r>
              <a:rPr lang="en-US" sz="2400" dirty="0"/>
              <a:t> </a:t>
            </a:r>
            <a:r>
              <a:rPr lang="en-US" sz="2400" dirty="0" err="1"/>
              <a:t>antara</a:t>
            </a:r>
            <a:r>
              <a:rPr lang="en-US" sz="2400" dirty="0"/>
              <a:t> status </a:t>
            </a:r>
            <a:r>
              <a:rPr lang="en-US" sz="2400" dirty="0" err="1"/>
              <a:t>sosioekonomi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berbagai</a:t>
            </a:r>
            <a:r>
              <a:rPr lang="en-US" sz="2400" dirty="0"/>
              <a:t> </a:t>
            </a:r>
            <a:r>
              <a:rPr lang="en-US" sz="2400" dirty="0" err="1"/>
              <a:t>macam</a:t>
            </a:r>
            <a:r>
              <a:rPr lang="en-US" sz="2400" dirty="0"/>
              <a:t> </a:t>
            </a:r>
            <a:r>
              <a:rPr lang="en-US" sz="2400" dirty="0" err="1"/>
              <a:t>indikator</a:t>
            </a:r>
            <a:r>
              <a:rPr lang="en-US" sz="2400" dirty="0"/>
              <a:t> </a:t>
            </a:r>
            <a:r>
              <a:rPr lang="en-US" sz="2400" dirty="0" err="1"/>
              <a:t>kesehatan</a:t>
            </a:r>
            <a:r>
              <a:rPr lang="en-US" sz="2400" dirty="0"/>
              <a:t>.</a:t>
            </a:r>
          </a:p>
          <a:p>
            <a:pPr lvl="1"/>
            <a:r>
              <a:rPr lang="en-US" sz="2000" dirty="0" err="1"/>
              <a:t>Pendekatan</a:t>
            </a:r>
            <a:r>
              <a:rPr lang="en-US" sz="2000" dirty="0"/>
              <a:t> </a:t>
            </a:r>
            <a:r>
              <a:rPr lang="en-US" sz="2000" i="1" dirty="0"/>
              <a:t>life-span</a:t>
            </a:r>
            <a:r>
              <a:rPr lang="en-US" sz="2000" dirty="0"/>
              <a:t> </a:t>
            </a:r>
            <a:r>
              <a:rPr lang="en-US" sz="2000" dirty="0" err="1"/>
              <a:t>dapat</a:t>
            </a:r>
            <a:r>
              <a:rPr lang="en-US" sz="2000" dirty="0"/>
              <a:t> </a:t>
            </a:r>
            <a:r>
              <a:rPr lang="en-US" sz="2000" dirty="0" err="1"/>
              <a:t>memberikan</a:t>
            </a:r>
            <a:r>
              <a:rPr lang="en-US" sz="2000" dirty="0"/>
              <a:t> </a:t>
            </a:r>
            <a:r>
              <a:rPr lang="en-US" sz="2000" dirty="0" err="1"/>
              <a:t>infomasi</a:t>
            </a:r>
            <a:r>
              <a:rPr lang="en-US" sz="2000" dirty="0"/>
              <a:t> </a:t>
            </a:r>
            <a:r>
              <a:rPr lang="en-US" sz="2000" dirty="0" err="1"/>
              <a:t>mengenai</a:t>
            </a:r>
            <a:r>
              <a:rPr lang="en-US" sz="2000" dirty="0"/>
              <a:t> </a:t>
            </a:r>
            <a:r>
              <a:rPr lang="en-US" sz="2000" b="1" dirty="0" err="1"/>
              <a:t>pengaruh</a:t>
            </a:r>
            <a:r>
              <a:rPr lang="en-US" sz="2000" b="1" dirty="0"/>
              <a:t> </a:t>
            </a:r>
            <a:r>
              <a:rPr lang="en-US" sz="2000" b="1" dirty="0" err="1"/>
              <a:t>variabel</a:t>
            </a:r>
            <a:r>
              <a:rPr lang="en-US" sz="2000" b="1" dirty="0"/>
              <a:t> </a:t>
            </a:r>
            <a:r>
              <a:rPr lang="en-US" sz="2000" b="1" dirty="0" err="1"/>
              <a:t>sosioekonomi</a:t>
            </a:r>
            <a:r>
              <a:rPr lang="en-US" sz="2000" b="1" dirty="0"/>
              <a:t> </a:t>
            </a:r>
            <a:r>
              <a:rPr lang="en-US" sz="2000" dirty="0" err="1"/>
              <a:t>pada</a:t>
            </a:r>
            <a:r>
              <a:rPr lang="en-US" sz="2000" dirty="0"/>
              <a:t> </a:t>
            </a:r>
            <a:r>
              <a:rPr lang="en-US" sz="2000" b="1" dirty="0" err="1"/>
              <a:t>titik</a:t>
            </a:r>
            <a:r>
              <a:rPr lang="en-US" sz="2000" b="1" dirty="0"/>
              <a:t> </a:t>
            </a:r>
            <a:r>
              <a:rPr lang="en-US" sz="2000" b="1" dirty="0" err="1"/>
              <a:t>waktu</a:t>
            </a:r>
            <a:r>
              <a:rPr lang="en-US" sz="2000" b="1" dirty="0"/>
              <a:t>/</a:t>
            </a:r>
            <a:r>
              <a:rPr lang="en-US" sz="2000" b="1" dirty="0" err="1"/>
              <a:t>periode</a:t>
            </a:r>
            <a:r>
              <a:rPr lang="en-US" sz="2000" b="1" dirty="0"/>
              <a:t> </a:t>
            </a:r>
            <a:r>
              <a:rPr lang="en-US" sz="2000" b="1" dirty="0" err="1"/>
              <a:t>tertentu</a:t>
            </a:r>
            <a:r>
              <a:rPr lang="en-US" sz="2000" b="1" dirty="0"/>
              <a:t> </a:t>
            </a:r>
            <a:r>
              <a:rPr lang="en-US" sz="2000" dirty="0" err="1"/>
              <a:t>dalam</a:t>
            </a:r>
            <a:r>
              <a:rPr lang="en-US" sz="2000" dirty="0"/>
              <a:t> </a:t>
            </a:r>
            <a:r>
              <a:rPr lang="en-US" sz="2000" dirty="0" err="1"/>
              <a:t>hidup</a:t>
            </a:r>
            <a:r>
              <a:rPr lang="en-US" sz="2000" dirty="0"/>
              <a:t> </a:t>
            </a:r>
            <a:r>
              <a:rPr lang="en-US" sz="2000" dirty="0" err="1"/>
              <a:t>individu</a:t>
            </a:r>
            <a:r>
              <a:rPr lang="en-US" sz="2000" dirty="0"/>
              <a:t>, yang </a:t>
            </a:r>
            <a:r>
              <a:rPr lang="en-US" sz="2000" dirty="0" err="1"/>
              <a:t>berpengaruh</a:t>
            </a:r>
            <a:r>
              <a:rPr lang="en-US" sz="2000" dirty="0"/>
              <a:t> </a:t>
            </a:r>
            <a:r>
              <a:rPr lang="en-US" sz="2000" dirty="0" err="1"/>
              <a:t>pada</a:t>
            </a:r>
            <a:r>
              <a:rPr lang="en-US" sz="2000" dirty="0"/>
              <a:t> </a:t>
            </a:r>
            <a:r>
              <a:rPr lang="en-US" sz="2000" i="1" dirty="0"/>
              <a:t>outcome </a:t>
            </a:r>
            <a:r>
              <a:rPr lang="en-US" sz="2000" dirty="0" err="1"/>
              <a:t>kesehatan</a:t>
            </a:r>
            <a:r>
              <a:rPr lang="en-US" sz="2000" dirty="0"/>
              <a:t> mental.</a:t>
            </a:r>
          </a:p>
          <a:p>
            <a:pPr lvl="1"/>
            <a:r>
              <a:rPr lang="en-US" sz="2000" dirty="0" err="1"/>
              <a:t>Pendekatan</a:t>
            </a:r>
            <a:r>
              <a:rPr lang="en-US" sz="2000" dirty="0"/>
              <a:t> </a:t>
            </a:r>
            <a:r>
              <a:rPr lang="en-US" sz="2000" dirty="0" err="1"/>
              <a:t>ini</a:t>
            </a:r>
            <a:r>
              <a:rPr lang="en-US" sz="2000" dirty="0"/>
              <a:t> </a:t>
            </a:r>
            <a:r>
              <a:rPr lang="en-US" sz="2000" dirty="0" err="1"/>
              <a:t>mengasumsikan</a:t>
            </a:r>
            <a:r>
              <a:rPr lang="en-US" sz="2000" dirty="0"/>
              <a:t> </a:t>
            </a:r>
            <a:r>
              <a:rPr lang="en-US" sz="2000" dirty="0" err="1"/>
              <a:t>variabel</a:t>
            </a:r>
            <a:r>
              <a:rPr lang="en-US" sz="2000" dirty="0"/>
              <a:t> </a:t>
            </a:r>
            <a:r>
              <a:rPr lang="en-US" sz="2000" dirty="0" err="1"/>
              <a:t>sosioekonomi</a:t>
            </a:r>
            <a:r>
              <a:rPr lang="en-US" sz="2000" dirty="0"/>
              <a:t> </a:t>
            </a:r>
            <a:r>
              <a:rPr lang="en-US" sz="2000" dirty="0" err="1"/>
              <a:t>tidak</a:t>
            </a:r>
            <a:r>
              <a:rPr lang="en-US" sz="2000" dirty="0"/>
              <a:t> </a:t>
            </a:r>
            <a:r>
              <a:rPr lang="en-US" sz="2000" dirty="0" err="1"/>
              <a:t>secara</a:t>
            </a:r>
            <a:r>
              <a:rPr lang="en-US" sz="2000" dirty="0"/>
              <a:t> singular </a:t>
            </a:r>
            <a:r>
              <a:rPr lang="en-US" sz="2000" dirty="0" err="1"/>
              <a:t>mempengaruhi</a:t>
            </a:r>
            <a:r>
              <a:rPr lang="en-US" sz="2000" dirty="0"/>
              <a:t> </a:t>
            </a:r>
            <a:r>
              <a:rPr lang="en-US" sz="2000" i="1" dirty="0"/>
              <a:t>health outcome. </a:t>
            </a:r>
            <a:r>
              <a:rPr lang="en-US" sz="2000" dirty="0" err="1"/>
              <a:t>Melainkan</a:t>
            </a:r>
            <a:r>
              <a:rPr lang="en-US" sz="2000" dirty="0"/>
              <a:t> </a:t>
            </a:r>
            <a:r>
              <a:rPr lang="en-US" sz="2000" dirty="0" err="1"/>
              <a:t>hasil</a:t>
            </a:r>
            <a:r>
              <a:rPr lang="en-US" sz="2000" dirty="0"/>
              <a:t> </a:t>
            </a:r>
            <a:r>
              <a:rPr lang="en-US" sz="2000" dirty="0" err="1"/>
              <a:t>interaksi</a:t>
            </a:r>
            <a:r>
              <a:rPr lang="en-US" sz="2000" dirty="0"/>
              <a:t> </a:t>
            </a:r>
            <a:r>
              <a:rPr lang="en-US" sz="2000" i="1" dirty="0"/>
              <a:t>over-time </a:t>
            </a:r>
            <a:r>
              <a:rPr lang="en-US" sz="2000" dirty="0" err="1"/>
              <a:t>dengan</a:t>
            </a:r>
            <a:r>
              <a:rPr lang="en-US" sz="2000" dirty="0"/>
              <a:t> </a:t>
            </a:r>
            <a:r>
              <a:rPr lang="en-US" sz="2000" dirty="0" err="1"/>
              <a:t>variabel</a:t>
            </a:r>
            <a:r>
              <a:rPr lang="en-US" sz="2000" dirty="0"/>
              <a:t> </a:t>
            </a:r>
            <a:r>
              <a:rPr lang="en-US" sz="2000" dirty="0" err="1"/>
              <a:t>sosioekonomi</a:t>
            </a:r>
            <a:r>
              <a:rPr lang="en-US" sz="2000" dirty="0"/>
              <a:t> </a:t>
            </a:r>
            <a:r>
              <a:rPr lang="en-US" sz="2000" dirty="0" err="1"/>
              <a:t>lainnya</a:t>
            </a:r>
            <a:r>
              <a:rPr lang="en-US" sz="2000" dirty="0"/>
              <a:t>.</a:t>
            </a:r>
          </a:p>
          <a:p>
            <a:pPr lvl="1"/>
            <a:r>
              <a:rPr lang="en-US" sz="2000" dirty="0" err="1"/>
              <a:t>Contohnya</a:t>
            </a:r>
            <a:r>
              <a:rPr lang="en-US" sz="2000" dirty="0"/>
              <a:t>: Scottish Longitudinal Study (West &amp; Sweating 2004) </a:t>
            </a:r>
            <a:r>
              <a:rPr lang="en-US" sz="2000" dirty="0" err="1"/>
              <a:t>menghasilkan</a:t>
            </a:r>
            <a:r>
              <a:rPr lang="en-US" sz="2000" dirty="0"/>
              <a:t> </a:t>
            </a:r>
            <a:r>
              <a:rPr lang="en-US" sz="2000" dirty="0" err="1"/>
              <a:t>temuan</a:t>
            </a:r>
            <a:r>
              <a:rPr lang="en-US" sz="2000" dirty="0"/>
              <a:t> </a:t>
            </a:r>
            <a:r>
              <a:rPr lang="en-US" sz="2000" dirty="0" err="1"/>
              <a:t>bahwa</a:t>
            </a:r>
            <a:r>
              <a:rPr lang="en-US" sz="2000" dirty="0"/>
              <a:t> </a:t>
            </a:r>
            <a:r>
              <a:rPr lang="en-US" sz="2000" dirty="0" err="1"/>
              <a:t>remaja</a:t>
            </a:r>
            <a:r>
              <a:rPr lang="en-US" sz="2000" dirty="0"/>
              <a:t> </a:t>
            </a:r>
            <a:r>
              <a:rPr lang="en-US" sz="2000" dirty="0" err="1"/>
              <a:t>wanita</a:t>
            </a:r>
            <a:r>
              <a:rPr lang="en-US" sz="2000" dirty="0"/>
              <a:t> di </a:t>
            </a:r>
            <a:r>
              <a:rPr lang="en-US" sz="2000" dirty="0" err="1"/>
              <a:t>Skotlandia</a:t>
            </a:r>
            <a:r>
              <a:rPr lang="en-US" sz="2000" dirty="0"/>
              <a:t> </a:t>
            </a:r>
            <a:r>
              <a:rPr lang="en-US" sz="2000" dirty="0" err="1"/>
              <a:t>cenderung</a:t>
            </a:r>
            <a:r>
              <a:rPr lang="en-US" sz="2000" dirty="0"/>
              <a:t> </a:t>
            </a:r>
            <a:r>
              <a:rPr lang="en-US" sz="2000" dirty="0" err="1"/>
              <a:t>mengalami</a:t>
            </a:r>
            <a:r>
              <a:rPr lang="en-US" sz="2000" dirty="0"/>
              <a:t> </a:t>
            </a:r>
            <a:r>
              <a:rPr lang="en-US" sz="2000" dirty="0" err="1"/>
              <a:t>distres</a:t>
            </a:r>
            <a:r>
              <a:rPr lang="en-US" sz="2000" dirty="0"/>
              <a:t> </a:t>
            </a:r>
            <a:r>
              <a:rPr lang="en-US" sz="2000" dirty="0" err="1"/>
              <a:t>Psikologis</a:t>
            </a:r>
            <a:r>
              <a:rPr lang="en-US" sz="2000" dirty="0"/>
              <a:t> </a:t>
            </a:r>
            <a:r>
              <a:rPr lang="en-US" sz="2000" dirty="0" err="1"/>
              <a:t>selama</a:t>
            </a:r>
            <a:r>
              <a:rPr lang="en-US" sz="2000" dirty="0"/>
              <a:t> 10 </a:t>
            </a:r>
            <a:r>
              <a:rPr lang="en-US" sz="2000" dirty="0" err="1"/>
              <a:t>tahun</a:t>
            </a:r>
            <a:r>
              <a:rPr lang="en-US" sz="2000" dirty="0"/>
              <a:t> di </a:t>
            </a:r>
            <a:r>
              <a:rPr lang="en-US" sz="2000" dirty="0" err="1"/>
              <a:t>awal</a:t>
            </a:r>
            <a:r>
              <a:rPr lang="en-US" sz="2000" dirty="0"/>
              <a:t> masa </a:t>
            </a:r>
            <a:r>
              <a:rPr lang="en-US" sz="2000" dirty="0" err="1"/>
              <a:t>remajanya</a:t>
            </a:r>
            <a:r>
              <a:rPr lang="en-US" sz="2000" dirty="0"/>
              <a:t> </a:t>
            </a:r>
            <a:r>
              <a:rPr lang="en-US" sz="2000" dirty="0" err="1"/>
              <a:t>akibat</a:t>
            </a:r>
            <a:r>
              <a:rPr lang="en-US" sz="2000" dirty="0"/>
              <a:t> </a:t>
            </a:r>
            <a:r>
              <a:rPr lang="en-US" sz="2000" dirty="0" err="1"/>
              <a:t>adanya</a:t>
            </a:r>
            <a:r>
              <a:rPr lang="en-US" sz="2000" dirty="0"/>
              <a:t> </a:t>
            </a:r>
            <a:r>
              <a:rPr lang="en-US" sz="2000" dirty="0" err="1"/>
              <a:t>ekspektasi</a:t>
            </a:r>
            <a:r>
              <a:rPr lang="en-US" sz="2000" dirty="0"/>
              <a:t> </a:t>
            </a:r>
            <a:r>
              <a:rPr lang="en-US" sz="2000" dirty="0" err="1"/>
              <a:t>untuk</a:t>
            </a:r>
            <a:r>
              <a:rPr lang="en-US" sz="2000" dirty="0"/>
              <a:t> </a:t>
            </a:r>
            <a:r>
              <a:rPr lang="en-US" sz="2000" dirty="0" err="1"/>
              <a:t>meraih</a:t>
            </a:r>
            <a:r>
              <a:rPr lang="en-US" sz="2000" dirty="0"/>
              <a:t> </a:t>
            </a:r>
            <a:r>
              <a:rPr lang="en-US" sz="2000" dirty="0" err="1"/>
              <a:t>pendidikan</a:t>
            </a:r>
            <a:r>
              <a:rPr lang="en-US" sz="2000" dirty="0"/>
              <a:t> yang </a:t>
            </a:r>
            <a:r>
              <a:rPr lang="en-US" sz="2000" dirty="0" err="1"/>
              <a:t>tinggi</a:t>
            </a:r>
            <a:r>
              <a:rPr lang="en-US" sz="2000" dirty="0"/>
              <a:t> </a:t>
            </a:r>
            <a:r>
              <a:rPr lang="en-US" sz="2000" dirty="0" err="1"/>
              <a:t>dan</a:t>
            </a:r>
            <a:r>
              <a:rPr lang="en-US" sz="2000" dirty="0"/>
              <a:t> </a:t>
            </a:r>
            <a:r>
              <a:rPr lang="en-US" sz="2000" dirty="0" err="1"/>
              <a:t>kecemasan</a:t>
            </a:r>
            <a:r>
              <a:rPr lang="en-US" sz="2000" dirty="0"/>
              <a:t> </a:t>
            </a:r>
            <a:r>
              <a:rPr lang="en-US" sz="2000" dirty="0" err="1"/>
              <a:t>mengenai</a:t>
            </a:r>
            <a:r>
              <a:rPr lang="en-US" sz="2000" dirty="0"/>
              <a:t> </a:t>
            </a:r>
            <a:r>
              <a:rPr lang="en-US" sz="2000" dirty="0" err="1"/>
              <a:t>identitas</a:t>
            </a:r>
            <a:r>
              <a:rPr lang="en-US" sz="2000" dirty="0"/>
              <a:t> personal.</a:t>
            </a:r>
          </a:p>
        </p:txBody>
      </p:sp>
    </p:spTree>
    <p:extLst>
      <p:ext uri="{BB962C8B-B14F-4D97-AF65-F5344CB8AC3E}">
        <p14:creationId xmlns:p14="http://schemas.microsoft.com/office/powerpoint/2010/main" val="7012722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57200"/>
            <a:ext cx="10972800" cy="960438"/>
          </a:xfrm>
        </p:spPr>
        <p:txBody>
          <a:bodyPr/>
          <a:lstStyle/>
          <a:p>
            <a:pPr algn="l"/>
            <a:r>
              <a:rPr lang="en-GB" b="1" dirty="0"/>
              <a:t>…cont’d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417638"/>
            <a:ext cx="10972800" cy="4525963"/>
          </a:xfrm>
        </p:spPr>
        <p:txBody>
          <a:bodyPr/>
          <a:lstStyle/>
          <a:p>
            <a:r>
              <a:rPr lang="en-US" sz="2400" dirty="0"/>
              <a:t>“</a:t>
            </a:r>
            <a:r>
              <a:rPr lang="en-US" sz="2400" i="1" dirty="0"/>
              <a:t>The more data we have which show how </a:t>
            </a:r>
            <a:r>
              <a:rPr lang="en-US" sz="2400" b="1" i="1" dirty="0"/>
              <a:t>early circumstances contribute</a:t>
            </a:r>
            <a:r>
              <a:rPr lang="en-US" sz="2400" i="1" dirty="0"/>
              <a:t> to </a:t>
            </a:r>
            <a:r>
              <a:rPr lang="en-US" sz="2400" b="1" i="1" dirty="0"/>
              <a:t>health in later life</a:t>
            </a:r>
            <a:r>
              <a:rPr lang="en-US" sz="2400" i="1" dirty="0"/>
              <a:t>, the clearer it becomes that </a:t>
            </a:r>
            <a:r>
              <a:rPr lang="en-US" sz="2400" b="1" i="1" dirty="0"/>
              <a:t>‘social class’ </a:t>
            </a:r>
            <a:r>
              <a:rPr lang="en-US" sz="2400" i="1" dirty="0"/>
              <a:t>at any given point is but a </a:t>
            </a:r>
            <a:r>
              <a:rPr lang="en-US" sz="2400" b="1" i="1" dirty="0"/>
              <a:t>very partial indicator </a:t>
            </a:r>
            <a:r>
              <a:rPr lang="en-US" sz="2400" i="1" dirty="0"/>
              <a:t>of a whole sequence, a ‘probabilistic cascade’ of events which need to be seen in </a:t>
            </a:r>
            <a:r>
              <a:rPr lang="en-US" sz="2400" b="1" i="1" dirty="0"/>
              <a:t>combination</a:t>
            </a:r>
            <a:r>
              <a:rPr lang="en-US" sz="2400" i="1" dirty="0"/>
              <a:t> if the effects of social environment on health are to be understood. Different individuals have arrived at any particular </a:t>
            </a:r>
            <a:r>
              <a:rPr lang="en-US" sz="2400" b="1" i="1" dirty="0"/>
              <a:t>level of income</a:t>
            </a:r>
            <a:r>
              <a:rPr lang="en-US" sz="2400" i="1" dirty="0"/>
              <a:t>, </a:t>
            </a:r>
            <a:r>
              <a:rPr lang="en-US" sz="2400" b="1" i="1" dirty="0"/>
              <a:t>occupational advantage </a:t>
            </a:r>
            <a:r>
              <a:rPr lang="en-US" sz="2400" i="1" dirty="0"/>
              <a:t>or </a:t>
            </a:r>
            <a:r>
              <a:rPr lang="en-US" sz="2400" b="1" i="1" dirty="0"/>
              <a:t>prestige</a:t>
            </a:r>
            <a:r>
              <a:rPr lang="en-US" sz="2400" i="1" dirty="0"/>
              <a:t> which have </a:t>
            </a:r>
            <a:r>
              <a:rPr lang="en-US" sz="2400" b="1" i="1" dirty="0"/>
              <a:t>different life histories </a:t>
            </a:r>
            <a:r>
              <a:rPr lang="en-US" sz="2400" i="1" dirty="0"/>
              <a:t>behind them. Variables such as height, education and ownership of additional consumer goods act as indicators of these past histories</a:t>
            </a:r>
            <a:r>
              <a:rPr lang="en-US" sz="2400" dirty="0"/>
              <a:t>” (Barley, et al. 1998).</a:t>
            </a:r>
          </a:p>
          <a:p>
            <a:r>
              <a:rPr lang="en-US" sz="2400" dirty="0" err="1"/>
              <a:t>Memahami</a:t>
            </a:r>
            <a:r>
              <a:rPr lang="en-US" sz="2400" dirty="0"/>
              <a:t> </a:t>
            </a:r>
            <a:r>
              <a:rPr lang="en-US" sz="2400" dirty="0" err="1"/>
              <a:t>faktor</a:t>
            </a:r>
            <a:r>
              <a:rPr lang="en-US" sz="2400" dirty="0"/>
              <a:t> </a:t>
            </a:r>
            <a:r>
              <a:rPr lang="en-US" sz="2400" dirty="0" err="1"/>
              <a:t>sosiodemografis</a:t>
            </a:r>
            <a:r>
              <a:rPr lang="en-US" sz="2400" dirty="0"/>
              <a:t>/</a:t>
            </a:r>
            <a:r>
              <a:rPr lang="en-US" sz="2400" dirty="0" err="1"/>
              <a:t>sosioekonomi</a:t>
            </a:r>
            <a:r>
              <a:rPr lang="en-US" sz="2400" dirty="0"/>
              <a:t> </a:t>
            </a:r>
            <a:r>
              <a:rPr lang="en-US" sz="2400" dirty="0" err="1"/>
              <a:t>pada</a:t>
            </a:r>
            <a:r>
              <a:rPr lang="en-US" sz="2400" dirty="0"/>
              <a:t> </a:t>
            </a:r>
            <a:r>
              <a:rPr lang="en-US" sz="2400" dirty="0" err="1"/>
              <a:t>satu</a:t>
            </a:r>
            <a:r>
              <a:rPr lang="en-US" sz="2400" dirty="0"/>
              <a:t> </a:t>
            </a:r>
            <a:r>
              <a:rPr lang="en-US" sz="2400" dirty="0" err="1"/>
              <a:t>titik</a:t>
            </a:r>
            <a:r>
              <a:rPr lang="en-US" sz="2400" dirty="0"/>
              <a:t> </a:t>
            </a:r>
            <a:r>
              <a:rPr lang="en-US" sz="2400" dirty="0" err="1"/>
              <a:t>tertentu</a:t>
            </a:r>
            <a:r>
              <a:rPr lang="en-US" sz="2400" dirty="0"/>
              <a:t>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perkembangan</a:t>
            </a:r>
            <a:r>
              <a:rPr lang="en-US" sz="2400" dirty="0"/>
              <a:t> </a:t>
            </a:r>
            <a:r>
              <a:rPr lang="en-US" sz="2400" dirty="0" err="1"/>
              <a:t>individu</a:t>
            </a:r>
            <a:r>
              <a:rPr lang="en-US" sz="2400" dirty="0"/>
              <a:t>, </a:t>
            </a:r>
            <a:r>
              <a:rPr lang="en-US" sz="2400" dirty="0" err="1"/>
              <a:t>bagaimana</a:t>
            </a:r>
            <a:r>
              <a:rPr lang="en-US" sz="2400" dirty="0"/>
              <a:t> </a:t>
            </a:r>
            <a:r>
              <a:rPr lang="en-US" sz="2400" dirty="0" err="1"/>
              <a:t>faktor-faktor</a:t>
            </a:r>
            <a:r>
              <a:rPr lang="en-US" sz="2400" dirty="0"/>
              <a:t> </a:t>
            </a:r>
            <a:r>
              <a:rPr lang="en-US" sz="2400" dirty="0" err="1"/>
              <a:t>ini</a:t>
            </a:r>
            <a:r>
              <a:rPr lang="en-US" sz="2400" dirty="0"/>
              <a:t> </a:t>
            </a:r>
            <a:r>
              <a:rPr lang="en-US" sz="2400" dirty="0" err="1"/>
              <a:t>dibentuk</a:t>
            </a:r>
            <a:r>
              <a:rPr lang="en-US" sz="2400" dirty="0"/>
              <a:t> </a:t>
            </a:r>
            <a:r>
              <a:rPr lang="en-US" sz="2400" dirty="0" err="1"/>
              <a:t>oleh</a:t>
            </a:r>
            <a:r>
              <a:rPr lang="en-US" sz="2400" dirty="0"/>
              <a:t> </a:t>
            </a:r>
            <a:r>
              <a:rPr lang="en-US" sz="2400" dirty="0" err="1"/>
              <a:t>posisi</a:t>
            </a:r>
            <a:r>
              <a:rPr lang="en-US" sz="2400" dirty="0"/>
              <a:t> </a:t>
            </a:r>
            <a:r>
              <a:rPr lang="en-US" sz="2400" dirty="0" err="1"/>
              <a:t>kelas</a:t>
            </a:r>
            <a:r>
              <a:rPr lang="en-US" sz="2400" dirty="0"/>
              <a:t> </a:t>
            </a:r>
            <a:r>
              <a:rPr lang="en-US" sz="2400" dirty="0" err="1"/>
              <a:t>sosial</a:t>
            </a:r>
            <a:r>
              <a:rPr lang="en-US" sz="2400" dirty="0"/>
              <a:t>,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dampaknya</a:t>
            </a:r>
            <a:r>
              <a:rPr lang="en-US" sz="2400" dirty="0"/>
              <a:t> </a:t>
            </a:r>
            <a:r>
              <a:rPr lang="en-US" sz="2400" dirty="0" err="1"/>
              <a:t>pada</a:t>
            </a:r>
            <a:r>
              <a:rPr lang="en-US" sz="2400" dirty="0"/>
              <a:t> </a:t>
            </a:r>
            <a:r>
              <a:rPr lang="en-US" sz="2400" i="1" dirty="0"/>
              <a:t>well-being</a:t>
            </a:r>
            <a:r>
              <a:rPr lang="en-US" sz="2400" dirty="0"/>
              <a:t> </a:t>
            </a:r>
            <a:r>
              <a:rPr lang="en-US" sz="2400" dirty="0" err="1"/>
              <a:t>akan</a:t>
            </a:r>
            <a:r>
              <a:rPr lang="en-US" sz="2400" dirty="0"/>
              <a:t> </a:t>
            </a:r>
            <a:r>
              <a:rPr lang="en-US" sz="2400" dirty="0" err="1"/>
              <a:t>merefleksikan</a:t>
            </a:r>
            <a:r>
              <a:rPr lang="en-US" sz="2400" dirty="0"/>
              <a:t> </a:t>
            </a:r>
            <a:r>
              <a:rPr lang="en-US" sz="2400" dirty="0" err="1"/>
              <a:t>kaitan</a:t>
            </a:r>
            <a:r>
              <a:rPr lang="en-US" sz="2400" dirty="0"/>
              <a:t> yang </a:t>
            </a:r>
            <a:r>
              <a:rPr lang="en-US" sz="2400" dirty="0" err="1"/>
              <a:t>jelas</a:t>
            </a:r>
            <a:r>
              <a:rPr lang="en-US" sz="2400" dirty="0"/>
              <a:t> </a:t>
            </a:r>
            <a:r>
              <a:rPr lang="en-US" sz="2400" dirty="0" err="1"/>
              <a:t>antara</a:t>
            </a:r>
            <a:r>
              <a:rPr lang="en-US" sz="2400" dirty="0"/>
              <a:t> </a:t>
            </a:r>
            <a:r>
              <a:rPr lang="en-US" sz="2400" dirty="0" err="1"/>
              <a:t>kesenjangan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kesehatan</a:t>
            </a:r>
            <a:r>
              <a:rPr lang="en-US" sz="2400" dirty="0"/>
              <a:t> mental.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445351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2787" y="280220"/>
            <a:ext cx="10972800" cy="960438"/>
          </a:xfrm>
        </p:spPr>
        <p:txBody>
          <a:bodyPr/>
          <a:lstStyle/>
          <a:p>
            <a:pPr algn="l"/>
            <a:r>
              <a:rPr lang="en-GB" b="1" i="1" dirty="0"/>
              <a:t>The causal chain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2787" y="1240658"/>
            <a:ext cx="10972800" cy="4525963"/>
          </a:xfrm>
        </p:spPr>
        <p:txBody>
          <a:bodyPr/>
          <a:lstStyle/>
          <a:p>
            <a:pPr marL="0" indent="0">
              <a:buNone/>
            </a:pPr>
            <a:r>
              <a:rPr lang="en-US" sz="2400" b="1" dirty="0" err="1"/>
              <a:t>Mengapa</a:t>
            </a:r>
            <a:r>
              <a:rPr lang="en-US" sz="2400" b="1" dirty="0"/>
              <a:t> Joko </a:t>
            </a:r>
            <a:r>
              <a:rPr lang="en-US" sz="2400" b="1" dirty="0" err="1"/>
              <a:t>dirawat</a:t>
            </a:r>
            <a:r>
              <a:rPr lang="en-US" sz="2400" b="1" dirty="0"/>
              <a:t> di RSJ?</a:t>
            </a:r>
          </a:p>
          <a:p>
            <a:pPr marL="0" indent="0">
              <a:buNone/>
            </a:pPr>
            <a:r>
              <a:rPr lang="en-US" sz="2400" b="1" dirty="0">
                <a:solidFill>
                  <a:srgbClr val="FF0000"/>
                </a:solidFill>
              </a:rPr>
              <a:t>Karena </a:t>
            </a:r>
            <a:r>
              <a:rPr lang="en-US" sz="2400" b="1" dirty="0" err="1">
                <a:solidFill>
                  <a:srgbClr val="FF0000"/>
                </a:solidFill>
              </a:rPr>
              <a:t>ia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mengalami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delusi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dan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hampir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membunuh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kakaknya</a:t>
            </a:r>
            <a:r>
              <a:rPr lang="en-US" sz="2400" b="1" dirty="0">
                <a:solidFill>
                  <a:srgbClr val="FF0000"/>
                </a:solidFill>
              </a:rPr>
              <a:t>.</a:t>
            </a:r>
          </a:p>
          <a:p>
            <a:pPr marL="0" indent="0">
              <a:buNone/>
            </a:pPr>
            <a:r>
              <a:rPr lang="en-US" sz="2400" b="1" dirty="0" err="1"/>
              <a:t>Apa</a:t>
            </a:r>
            <a:r>
              <a:rPr lang="en-US" sz="2400" b="1" dirty="0"/>
              <a:t> yang </a:t>
            </a:r>
            <a:r>
              <a:rPr lang="en-US" sz="2400" b="1" dirty="0" err="1"/>
              <a:t>menjadi</a:t>
            </a:r>
            <a:r>
              <a:rPr lang="en-US" sz="2400" b="1" dirty="0"/>
              <a:t> </a:t>
            </a:r>
            <a:r>
              <a:rPr lang="en-US" sz="2400" b="1" dirty="0" err="1"/>
              <a:t>penyebab</a:t>
            </a:r>
            <a:r>
              <a:rPr lang="en-US" sz="2400" b="1" dirty="0"/>
              <a:t> </a:t>
            </a:r>
            <a:r>
              <a:rPr lang="en-US" sz="2400" b="1" dirty="0" err="1"/>
              <a:t>timbulnya</a:t>
            </a:r>
            <a:r>
              <a:rPr lang="en-US" sz="2400" b="1" dirty="0"/>
              <a:t> </a:t>
            </a:r>
            <a:r>
              <a:rPr lang="en-US" sz="2400" b="1" dirty="0" err="1"/>
              <a:t>delusi</a:t>
            </a:r>
            <a:r>
              <a:rPr lang="en-US" sz="2400" b="1" dirty="0"/>
              <a:t> </a:t>
            </a:r>
            <a:r>
              <a:rPr lang="en-US" sz="2400" b="1" dirty="0" err="1"/>
              <a:t>pada</a:t>
            </a:r>
            <a:r>
              <a:rPr lang="en-US" sz="2400" b="1" dirty="0"/>
              <a:t> </a:t>
            </a:r>
            <a:r>
              <a:rPr lang="en-US" sz="2400" b="1" dirty="0" err="1"/>
              <a:t>diri</a:t>
            </a:r>
            <a:r>
              <a:rPr lang="en-US" sz="2400" b="1" dirty="0"/>
              <a:t> Joko?</a:t>
            </a:r>
          </a:p>
          <a:p>
            <a:pPr marL="0" indent="0">
              <a:buNone/>
            </a:pPr>
            <a:r>
              <a:rPr lang="en-US" sz="2400" b="1" dirty="0" err="1">
                <a:solidFill>
                  <a:srgbClr val="FF0000"/>
                </a:solidFill>
              </a:rPr>
              <a:t>Istrinya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meninggalkannya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setelah</a:t>
            </a:r>
            <a:r>
              <a:rPr lang="en-US" sz="2400" b="1" dirty="0">
                <a:solidFill>
                  <a:srgbClr val="FF0000"/>
                </a:solidFill>
              </a:rPr>
              <a:t> 25 </a:t>
            </a:r>
            <a:r>
              <a:rPr lang="en-US" sz="2400" b="1" dirty="0" err="1">
                <a:solidFill>
                  <a:srgbClr val="FF0000"/>
                </a:solidFill>
              </a:rPr>
              <a:t>tahun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berumah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tangga</a:t>
            </a:r>
            <a:r>
              <a:rPr lang="en-US" sz="2400" b="1" dirty="0">
                <a:solidFill>
                  <a:srgbClr val="FF0000"/>
                </a:solidFill>
              </a:rPr>
              <a:t>.</a:t>
            </a:r>
          </a:p>
          <a:p>
            <a:pPr marL="0" indent="0">
              <a:buNone/>
            </a:pPr>
            <a:r>
              <a:rPr lang="en-US" sz="2400" b="1" dirty="0" err="1"/>
              <a:t>Mengapa</a:t>
            </a:r>
            <a:r>
              <a:rPr lang="en-US" sz="2400" b="1" dirty="0"/>
              <a:t> </a:t>
            </a:r>
            <a:r>
              <a:rPr lang="en-US" sz="2400" b="1" dirty="0" err="1"/>
              <a:t>istri</a:t>
            </a:r>
            <a:r>
              <a:rPr lang="en-US" sz="2400" b="1" dirty="0"/>
              <a:t> Joko </a:t>
            </a:r>
            <a:r>
              <a:rPr lang="en-US" sz="2400" b="1" dirty="0" err="1"/>
              <a:t>meninggalkannya</a:t>
            </a:r>
            <a:r>
              <a:rPr lang="en-US" sz="2400" b="1" dirty="0"/>
              <a:t>?</a:t>
            </a:r>
          </a:p>
          <a:p>
            <a:pPr marL="0" indent="0">
              <a:buNone/>
            </a:pPr>
            <a:r>
              <a:rPr lang="en-US" sz="2400" b="1" dirty="0">
                <a:solidFill>
                  <a:srgbClr val="FF0000"/>
                </a:solidFill>
              </a:rPr>
              <a:t>Joko yang </a:t>
            </a:r>
            <a:r>
              <a:rPr lang="en-US" sz="2400" b="1" dirty="0" err="1">
                <a:solidFill>
                  <a:srgbClr val="FF0000"/>
                </a:solidFill>
              </a:rPr>
              <a:t>bekerja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sebagai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pengemudi</a:t>
            </a:r>
            <a:r>
              <a:rPr lang="en-US" sz="2400" b="1" dirty="0">
                <a:solidFill>
                  <a:srgbClr val="FF0000"/>
                </a:solidFill>
              </a:rPr>
              <a:t> ojek online </a:t>
            </a:r>
            <a:r>
              <a:rPr lang="en-US" sz="2400" b="1" dirty="0" err="1">
                <a:solidFill>
                  <a:srgbClr val="FF0000"/>
                </a:solidFill>
              </a:rPr>
              <a:t>tidak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mampu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lagi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membiayai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pengeluaran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rumah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tangga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dan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biaya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sekolah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anak-anaknya</a:t>
            </a:r>
            <a:r>
              <a:rPr lang="en-US" sz="2400" b="1" dirty="0">
                <a:solidFill>
                  <a:srgbClr val="FF0000"/>
                </a:solidFill>
              </a:rPr>
              <a:t>.</a:t>
            </a:r>
          </a:p>
          <a:p>
            <a:pPr marL="0" indent="0">
              <a:buNone/>
            </a:pPr>
            <a:r>
              <a:rPr lang="en-US" sz="2400" b="1" dirty="0" err="1"/>
              <a:t>Kalau</a:t>
            </a:r>
            <a:r>
              <a:rPr lang="en-US" sz="2400" b="1" dirty="0"/>
              <a:t> </a:t>
            </a:r>
            <a:r>
              <a:rPr lang="en-US" sz="2400" b="1" dirty="0" err="1"/>
              <a:t>tidak</a:t>
            </a:r>
            <a:r>
              <a:rPr lang="en-US" sz="2400" b="1" dirty="0"/>
              <a:t> </a:t>
            </a:r>
            <a:r>
              <a:rPr lang="en-US" sz="2400" b="1" dirty="0" err="1"/>
              <a:t>mampu</a:t>
            </a:r>
            <a:r>
              <a:rPr lang="en-US" sz="2400" b="1" dirty="0"/>
              <a:t> </a:t>
            </a:r>
            <a:r>
              <a:rPr lang="en-US" sz="2400" b="1" dirty="0" err="1"/>
              <a:t>mencukupi</a:t>
            </a:r>
            <a:r>
              <a:rPr lang="en-US" sz="2400" b="1" dirty="0"/>
              <a:t> </a:t>
            </a:r>
            <a:r>
              <a:rPr lang="en-US" sz="2400" b="1" dirty="0" err="1"/>
              <a:t>kebutuhannya</a:t>
            </a:r>
            <a:r>
              <a:rPr lang="en-US" sz="2400" b="1" dirty="0"/>
              <a:t> </a:t>
            </a:r>
            <a:r>
              <a:rPr lang="en-US" sz="2400" b="1" dirty="0" err="1"/>
              <a:t>sehari-hari</a:t>
            </a:r>
            <a:r>
              <a:rPr lang="en-US" sz="2400" b="1" dirty="0"/>
              <a:t>, </a:t>
            </a:r>
            <a:r>
              <a:rPr lang="en-US" sz="2400" b="1" dirty="0" err="1"/>
              <a:t>mengapa</a:t>
            </a:r>
            <a:r>
              <a:rPr lang="en-US" sz="2400" b="1" dirty="0"/>
              <a:t> Joko </a:t>
            </a:r>
            <a:r>
              <a:rPr lang="en-US" sz="2400" b="1" dirty="0" err="1"/>
              <a:t>bekerja</a:t>
            </a:r>
            <a:r>
              <a:rPr lang="en-US" sz="2400" b="1" dirty="0"/>
              <a:t> </a:t>
            </a:r>
            <a:r>
              <a:rPr lang="en-US" sz="2400" b="1" dirty="0" err="1"/>
              <a:t>sebagai</a:t>
            </a:r>
            <a:r>
              <a:rPr lang="en-US" sz="2400" b="1" dirty="0"/>
              <a:t> </a:t>
            </a:r>
            <a:r>
              <a:rPr lang="en-US" sz="2400" b="1" dirty="0" err="1"/>
              <a:t>pengemudi</a:t>
            </a:r>
            <a:r>
              <a:rPr lang="en-US" sz="2400" b="1" dirty="0"/>
              <a:t> ojek online?</a:t>
            </a:r>
          </a:p>
          <a:p>
            <a:pPr marL="0" indent="0">
              <a:buNone/>
            </a:pPr>
            <a:r>
              <a:rPr lang="en-US" sz="2400" b="1" dirty="0">
                <a:solidFill>
                  <a:srgbClr val="FF0000"/>
                </a:solidFill>
              </a:rPr>
              <a:t>Joko </a:t>
            </a:r>
            <a:r>
              <a:rPr lang="en-US" sz="2400" b="1" dirty="0" err="1">
                <a:solidFill>
                  <a:srgbClr val="FF0000"/>
                </a:solidFill>
              </a:rPr>
              <a:t>sebelumnya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bekerja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sebagai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buruh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pabrik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dan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baru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saja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kehilangan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pekerjaannya</a:t>
            </a:r>
            <a:r>
              <a:rPr lang="en-US" sz="2400" b="1" dirty="0">
                <a:solidFill>
                  <a:srgbClr val="FF0000"/>
                </a:solidFill>
              </a:rPr>
              <a:t>. </a:t>
            </a:r>
            <a:r>
              <a:rPr lang="en-US" sz="2400" b="1" dirty="0" err="1">
                <a:solidFill>
                  <a:srgbClr val="FF0000"/>
                </a:solidFill>
              </a:rPr>
              <a:t>Ia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sulit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mendapatkan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pekerjaan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baru</a:t>
            </a:r>
            <a:r>
              <a:rPr lang="en-US" sz="2400" b="1" dirty="0">
                <a:solidFill>
                  <a:srgbClr val="FF0000"/>
                </a:solidFill>
              </a:rPr>
              <a:t>, </a:t>
            </a:r>
            <a:r>
              <a:rPr lang="en-US" sz="2400" b="1" dirty="0" err="1">
                <a:solidFill>
                  <a:srgbClr val="FF0000"/>
                </a:solidFill>
              </a:rPr>
              <a:t>sehingga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terpaksa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menjadi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pengemudi</a:t>
            </a:r>
            <a:r>
              <a:rPr lang="en-US" sz="2400" b="1" dirty="0">
                <a:solidFill>
                  <a:srgbClr val="FF0000"/>
                </a:solidFill>
              </a:rPr>
              <a:t> ojek online.</a:t>
            </a:r>
          </a:p>
        </p:txBody>
      </p:sp>
    </p:spTree>
    <p:extLst>
      <p:ext uri="{BB962C8B-B14F-4D97-AF65-F5344CB8AC3E}">
        <p14:creationId xmlns:p14="http://schemas.microsoft.com/office/powerpoint/2010/main" val="25614336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57200"/>
            <a:ext cx="10972800" cy="960438"/>
          </a:xfrm>
        </p:spPr>
        <p:txBody>
          <a:bodyPr/>
          <a:lstStyle/>
          <a:p>
            <a:pPr algn="l"/>
            <a:r>
              <a:rPr lang="en-GB" b="1" i="1" dirty="0"/>
              <a:t>…and the chain continues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417638"/>
            <a:ext cx="10972800" cy="4525963"/>
          </a:xfrm>
        </p:spPr>
        <p:txBody>
          <a:bodyPr/>
          <a:lstStyle/>
          <a:p>
            <a:pPr marL="0" indent="0">
              <a:buNone/>
            </a:pPr>
            <a:r>
              <a:rPr lang="en-US" sz="2400" b="1" dirty="0" err="1"/>
              <a:t>Mengapa</a:t>
            </a:r>
            <a:r>
              <a:rPr lang="en-US" sz="2400" b="1" dirty="0"/>
              <a:t> Joko </a:t>
            </a:r>
            <a:r>
              <a:rPr lang="en-US" sz="2400" b="1" dirty="0" err="1"/>
              <a:t>sulit</a:t>
            </a:r>
            <a:r>
              <a:rPr lang="en-US" sz="2400" b="1" dirty="0"/>
              <a:t> </a:t>
            </a:r>
            <a:r>
              <a:rPr lang="en-US" sz="2400" b="1" dirty="0" err="1"/>
              <a:t>mendapatkan</a:t>
            </a:r>
            <a:r>
              <a:rPr lang="en-US" sz="2400" b="1" dirty="0"/>
              <a:t> </a:t>
            </a:r>
            <a:r>
              <a:rPr lang="en-US" sz="2400" b="1" dirty="0" err="1"/>
              <a:t>pekerjaan</a:t>
            </a:r>
            <a:r>
              <a:rPr lang="en-US" sz="2400" b="1" dirty="0"/>
              <a:t> </a:t>
            </a:r>
            <a:r>
              <a:rPr lang="en-US" sz="2400" b="1" dirty="0" err="1"/>
              <a:t>baru</a:t>
            </a:r>
            <a:r>
              <a:rPr lang="en-US" sz="2400" b="1" dirty="0"/>
              <a:t>?</a:t>
            </a:r>
          </a:p>
          <a:p>
            <a:pPr marL="0" indent="0">
              <a:buNone/>
            </a:pPr>
            <a:r>
              <a:rPr lang="en-US" sz="2400" b="1" dirty="0" err="1">
                <a:solidFill>
                  <a:srgbClr val="FF0000"/>
                </a:solidFill>
              </a:rPr>
              <a:t>Ia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hanya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lulusan</a:t>
            </a:r>
            <a:r>
              <a:rPr lang="en-US" sz="2400" b="1" dirty="0">
                <a:solidFill>
                  <a:srgbClr val="FF0000"/>
                </a:solidFill>
              </a:rPr>
              <a:t> SMP. </a:t>
            </a:r>
            <a:r>
              <a:rPr lang="en-US" sz="2400" b="1" dirty="0" err="1">
                <a:solidFill>
                  <a:srgbClr val="FF0000"/>
                </a:solidFill>
              </a:rPr>
              <a:t>Ia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sempat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sekolah</a:t>
            </a:r>
            <a:r>
              <a:rPr lang="en-US" sz="2400" b="1" dirty="0">
                <a:solidFill>
                  <a:srgbClr val="FF0000"/>
                </a:solidFill>
              </a:rPr>
              <a:t> SMA </a:t>
            </a:r>
            <a:r>
              <a:rPr lang="en-US" sz="2400" b="1" dirty="0" err="1">
                <a:solidFill>
                  <a:srgbClr val="FF0000"/>
                </a:solidFill>
              </a:rPr>
              <a:t>tapi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kemudian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tidak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selesai</a:t>
            </a:r>
            <a:r>
              <a:rPr lang="en-US" sz="2400" b="1" dirty="0">
                <a:solidFill>
                  <a:srgbClr val="FF0000"/>
                </a:solidFill>
              </a:rPr>
              <a:t>.</a:t>
            </a:r>
          </a:p>
          <a:p>
            <a:pPr marL="0" indent="0">
              <a:buNone/>
            </a:pPr>
            <a:r>
              <a:rPr lang="en-US" sz="2400" b="1" dirty="0" err="1"/>
              <a:t>Mengapa</a:t>
            </a:r>
            <a:r>
              <a:rPr lang="en-US" sz="2400" b="1" dirty="0"/>
              <a:t> </a:t>
            </a:r>
            <a:r>
              <a:rPr lang="en-US" sz="2400" b="1" dirty="0" err="1"/>
              <a:t>sekolahnya</a:t>
            </a:r>
            <a:r>
              <a:rPr lang="en-US" sz="2400" b="1" dirty="0"/>
              <a:t> </a:t>
            </a:r>
            <a:r>
              <a:rPr lang="en-US" sz="2400" b="1" dirty="0" err="1"/>
              <a:t>tidak</a:t>
            </a:r>
            <a:r>
              <a:rPr lang="en-US" sz="2400" b="1" dirty="0"/>
              <a:t> </a:t>
            </a:r>
            <a:r>
              <a:rPr lang="en-US" sz="2400" b="1" dirty="0" err="1"/>
              <a:t>selesai</a:t>
            </a:r>
            <a:r>
              <a:rPr lang="en-US" sz="2400" b="1" dirty="0"/>
              <a:t>?</a:t>
            </a:r>
          </a:p>
          <a:p>
            <a:pPr marL="0" indent="0">
              <a:buNone/>
            </a:pPr>
            <a:r>
              <a:rPr lang="en-US" sz="2400" b="1" dirty="0" err="1">
                <a:solidFill>
                  <a:srgbClr val="FF0000"/>
                </a:solidFill>
              </a:rPr>
              <a:t>Ibunya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tak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sanggup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membiayai</a:t>
            </a:r>
            <a:r>
              <a:rPr lang="en-US" sz="2400" b="1" dirty="0">
                <a:solidFill>
                  <a:srgbClr val="FF0000"/>
                </a:solidFill>
              </a:rPr>
              <a:t>, </a:t>
            </a:r>
            <a:r>
              <a:rPr lang="en-US" sz="2400" b="1" dirty="0" err="1">
                <a:solidFill>
                  <a:srgbClr val="FF0000"/>
                </a:solidFill>
              </a:rPr>
              <a:t>sedangkan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ayahnya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seorang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pemabuk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dan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penjudi</a:t>
            </a:r>
            <a:r>
              <a:rPr lang="en-US" sz="2400" b="1" dirty="0">
                <a:solidFill>
                  <a:srgbClr val="FF0000"/>
                </a:solidFill>
              </a:rPr>
              <a:t> yang </a:t>
            </a:r>
            <a:r>
              <a:rPr lang="en-US" sz="2400" b="1" dirty="0" err="1">
                <a:solidFill>
                  <a:srgbClr val="FF0000"/>
                </a:solidFill>
              </a:rPr>
              <a:t>setiap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hari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berlaku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kasar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pada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anak-anaknya</a:t>
            </a:r>
            <a:r>
              <a:rPr lang="en-US" sz="2400" b="1" dirty="0">
                <a:solidFill>
                  <a:srgbClr val="FF0000"/>
                </a:solidFill>
              </a:rPr>
              <a:t>. </a:t>
            </a:r>
          </a:p>
          <a:p>
            <a:pPr marL="0" indent="0">
              <a:buNone/>
            </a:pPr>
            <a:endParaRPr lang="en-US" sz="2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70067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10972800" cy="960438"/>
          </a:xfrm>
        </p:spPr>
        <p:txBody>
          <a:bodyPr/>
          <a:lstStyle/>
          <a:p>
            <a:pPr algn="l"/>
            <a:r>
              <a:rPr lang="en-GB" b="1" dirty="0" err="1"/>
              <a:t>Kesenjangan</a:t>
            </a:r>
            <a:r>
              <a:rPr lang="en-GB" b="1" dirty="0"/>
              <a:t> </a:t>
            </a:r>
            <a:r>
              <a:rPr lang="en-GB" b="1" dirty="0" err="1"/>
              <a:t>dan</a:t>
            </a:r>
            <a:r>
              <a:rPr lang="en-GB" b="1" dirty="0"/>
              <a:t> </a:t>
            </a:r>
            <a:r>
              <a:rPr lang="en-GB" b="1" dirty="0" err="1"/>
              <a:t>kesehatan</a:t>
            </a:r>
            <a:r>
              <a:rPr lang="en-GB" b="1" dirty="0"/>
              <a:t> (1)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112838"/>
            <a:ext cx="10972800" cy="4525963"/>
          </a:xfrm>
        </p:spPr>
        <p:txBody>
          <a:bodyPr/>
          <a:lstStyle/>
          <a:p>
            <a:pPr marL="0" indent="0">
              <a:buNone/>
            </a:pPr>
            <a:r>
              <a:rPr lang="en-US" sz="2400" dirty="0" err="1"/>
              <a:t>Kesenjangan</a:t>
            </a:r>
            <a:r>
              <a:rPr lang="en-US" sz="2400" dirty="0"/>
              <a:t> </a:t>
            </a:r>
            <a:r>
              <a:rPr lang="en-US" sz="2400" dirty="0" err="1"/>
              <a:t>kondisi</a:t>
            </a:r>
            <a:r>
              <a:rPr lang="en-US" sz="2400" dirty="0"/>
              <a:t> </a:t>
            </a:r>
            <a:r>
              <a:rPr lang="en-US" sz="2400" dirty="0" err="1"/>
              <a:t>kesehatan</a:t>
            </a:r>
            <a:r>
              <a:rPr lang="en-US" sz="2400" dirty="0"/>
              <a:t> yang </a:t>
            </a:r>
            <a:r>
              <a:rPr lang="en-US" sz="2400" dirty="0" err="1"/>
              <a:t>berkaitan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status </a:t>
            </a:r>
            <a:r>
              <a:rPr lang="en-US" sz="2400" dirty="0" err="1"/>
              <a:t>sosioekonomi</a:t>
            </a:r>
            <a:r>
              <a:rPr lang="en-US" sz="2400" dirty="0"/>
              <a:t> </a:t>
            </a:r>
            <a:r>
              <a:rPr lang="en-US" sz="2400" dirty="0" err="1"/>
              <a:t>dapat</a:t>
            </a:r>
            <a:r>
              <a:rPr lang="en-US" sz="2400" dirty="0"/>
              <a:t> </a:t>
            </a:r>
            <a:r>
              <a:rPr lang="en-US" sz="2400" dirty="0" err="1"/>
              <a:t>dijelaskan</a:t>
            </a:r>
            <a:r>
              <a:rPr lang="en-US" sz="2400" dirty="0"/>
              <a:t> </a:t>
            </a:r>
            <a:r>
              <a:rPr lang="en-US" sz="2400" dirty="0" err="1"/>
              <a:t>oleh</a:t>
            </a:r>
            <a:r>
              <a:rPr lang="en-US" sz="2400" dirty="0"/>
              <a:t> </a:t>
            </a:r>
            <a:r>
              <a:rPr lang="en-US" sz="2400" dirty="0" err="1"/>
              <a:t>empat</a:t>
            </a:r>
            <a:r>
              <a:rPr lang="en-US" sz="2400" dirty="0"/>
              <a:t> </a:t>
            </a:r>
            <a:r>
              <a:rPr lang="en-US" sz="2400" dirty="0" err="1"/>
              <a:t>faktor</a:t>
            </a:r>
            <a:r>
              <a:rPr lang="en-US" sz="2400" dirty="0"/>
              <a:t> (Black Report, DHSS 1980)</a:t>
            </a:r>
          </a:p>
          <a:p>
            <a:r>
              <a:rPr lang="en-US" sz="2400" b="1" i="1" u="sng" dirty="0"/>
              <a:t>Artefact explanation</a:t>
            </a:r>
            <a:r>
              <a:rPr lang="en-US" sz="2400" dirty="0"/>
              <a:t>: </a:t>
            </a:r>
            <a:r>
              <a:rPr lang="en-US" sz="2400" dirty="0" err="1"/>
              <a:t>kesenjangan</a:t>
            </a:r>
            <a:r>
              <a:rPr lang="en-US" sz="2400" dirty="0"/>
              <a:t> </a:t>
            </a:r>
            <a:r>
              <a:rPr lang="en-US" sz="2400" dirty="0" err="1"/>
              <a:t>kondisi</a:t>
            </a:r>
            <a:r>
              <a:rPr lang="en-US" sz="2400" dirty="0"/>
              <a:t> </a:t>
            </a:r>
            <a:r>
              <a:rPr lang="en-US" sz="2400" dirty="0" err="1"/>
              <a:t>kesehatan</a:t>
            </a:r>
            <a:r>
              <a:rPr lang="en-US" sz="2400" dirty="0"/>
              <a:t> </a:t>
            </a:r>
            <a:r>
              <a:rPr lang="en-US" sz="2400" dirty="0" err="1"/>
              <a:t>dianggap</a:t>
            </a:r>
            <a:r>
              <a:rPr lang="en-US" sz="2400" dirty="0"/>
              <a:t> </a:t>
            </a:r>
            <a:r>
              <a:rPr lang="en-US" sz="2400" dirty="0" err="1"/>
              <a:t>sebagai</a:t>
            </a:r>
            <a:r>
              <a:rPr lang="en-US" sz="2400" dirty="0"/>
              <a:t> ‘</a:t>
            </a:r>
            <a:r>
              <a:rPr lang="en-US" sz="2400" dirty="0" err="1"/>
              <a:t>artefak</a:t>
            </a:r>
            <a:r>
              <a:rPr lang="en-US" sz="2400" dirty="0"/>
              <a:t>’ yang </a:t>
            </a:r>
            <a:r>
              <a:rPr lang="en-US" sz="2400" dirty="0" err="1"/>
              <a:t>ditemukan</a:t>
            </a:r>
            <a:r>
              <a:rPr lang="en-US" sz="2400" dirty="0"/>
              <a:t> </a:t>
            </a:r>
            <a:r>
              <a:rPr lang="en-US" sz="2400" dirty="0" err="1"/>
              <a:t>bukti</a:t>
            </a:r>
            <a:r>
              <a:rPr lang="en-US" sz="2400" dirty="0"/>
              <a:t> </a:t>
            </a:r>
            <a:r>
              <a:rPr lang="en-US" sz="2400" dirty="0" err="1"/>
              <a:t>empiriknya</a:t>
            </a:r>
            <a:r>
              <a:rPr lang="en-US" sz="2400" dirty="0"/>
              <a:t> </a:t>
            </a:r>
            <a:r>
              <a:rPr lang="en-US" sz="2400" dirty="0" err="1"/>
              <a:t>melalui</a:t>
            </a:r>
            <a:r>
              <a:rPr lang="en-US" sz="2400" dirty="0"/>
              <a:t> </a:t>
            </a:r>
            <a:r>
              <a:rPr lang="en-US" sz="2400" i="1" dirty="0"/>
              <a:t>official statistics, </a:t>
            </a:r>
            <a:r>
              <a:rPr lang="en-US" sz="2400" dirty="0" err="1"/>
              <a:t>seperti</a:t>
            </a:r>
            <a:r>
              <a:rPr lang="en-US" sz="2400" dirty="0"/>
              <a:t> </a:t>
            </a:r>
            <a:r>
              <a:rPr lang="en-US" sz="2400" dirty="0" err="1"/>
              <a:t>sensus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survei</a:t>
            </a:r>
            <a:r>
              <a:rPr lang="en-US" sz="2400" dirty="0"/>
              <a:t> </a:t>
            </a:r>
            <a:r>
              <a:rPr lang="en-US" sz="2400" dirty="0" err="1"/>
              <a:t>resmi</a:t>
            </a:r>
            <a:r>
              <a:rPr lang="en-US" sz="2400" dirty="0"/>
              <a:t> yang </a:t>
            </a:r>
            <a:r>
              <a:rPr lang="en-US" sz="2400" dirty="0" err="1"/>
              <a:t>dilakukan</a:t>
            </a:r>
            <a:r>
              <a:rPr lang="en-US" sz="2400" dirty="0"/>
              <a:t> </a:t>
            </a:r>
            <a:r>
              <a:rPr lang="en-US" sz="2400" dirty="0" err="1"/>
              <a:t>oleh</a:t>
            </a:r>
            <a:r>
              <a:rPr lang="en-US" sz="2400" dirty="0"/>
              <a:t> </a:t>
            </a:r>
            <a:r>
              <a:rPr lang="en-US" sz="2400" dirty="0" err="1"/>
              <a:t>pemerintah</a:t>
            </a:r>
            <a:r>
              <a:rPr lang="en-US" sz="2400" dirty="0"/>
              <a:t>.</a:t>
            </a:r>
            <a:endParaRPr lang="en-US" sz="2400" i="1" dirty="0"/>
          </a:p>
          <a:p>
            <a:r>
              <a:rPr lang="en-US" sz="2400" b="1" i="1" u="sng" dirty="0"/>
              <a:t>Selection explanation</a:t>
            </a:r>
            <a:r>
              <a:rPr lang="en-US" sz="2400" dirty="0"/>
              <a:t>: </a:t>
            </a:r>
            <a:r>
              <a:rPr lang="en-US" sz="2400" i="1" dirty="0"/>
              <a:t>long term illness </a:t>
            </a:r>
            <a:r>
              <a:rPr lang="en-US" sz="2400" dirty="0"/>
              <a:t>yang </a:t>
            </a:r>
            <a:r>
              <a:rPr lang="en-US" sz="2400" dirty="0" err="1"/>
              <a:t>dialami</a:t>
            </a:r>
            <a:r>
              <a:rPr lang="en-US" sz="2400" dirty="0"/>
              <a:t> </a:t>
            </a:r>
            <a:r>
              <a:rPr lang="en-US" sz="2400" dirty="0" err="1"/>
              <a:t>individu</a:t>
            </a:r>
            <a:r>
              <a:rPr lang="en-US" sz="2400" dirty="0"/>
              <a:t> di </a:t>
            </a:r>
            <a:r>
              <a:rPr lang="en-US" sz="2400" dirty="0" err="1"/>
              <a:t>usia</a:t>
            </a:r>
            <a:r>
              <a:rPr lang="en-US" sz="2400" dirty="0"/>
              <a:t> </a:t>
            </a:r>
            <a:r>
              <a:rPr lang="en-US" sz="2400" dirty="0" err="1"/>
              <a:t>dewasa</a:t>
            </a:r>
            <a:r>
              <a:rPr lang="en-US" sz="2400" dirty="0"/>
              <a:t> </a:t>
            </a:r>
            <a:r>
              <a:rPr lang="en-US" sz="2400" dirty="0" err="1"/>
              <a:t>akan</a:t>
            </a:r>
            <a:r>
              <a:rPr lang="en-US" sz="2400" dirty="0"/>
              <a:t> </a:t>
            </a:r>
            <a:r>
              <a:rPr lang="en-US" sz="2400" dirty="0" err="1"/>
              <a:t>menghadang</a:t>
            </a:r>
            <a:r>
              <a:rPr lang="en-US" sz="2400" dirty="0"/>
              <a:t> </a:t>
            </a:r>
            <a:r>
              <a:rPr lang="en-US" sz="2400" dirty="0" err="1"/>
              <a:t>mobilitas</a:t>
            </a:r>
            <a:r>
              <a:rPr lang="en-US" sz="2400" dirty="0"/>
              <a:t> </a:t>
            </a:r>
            <a:r>
              <a:rPr lang="en-US" sz="2400" dirty="0" err="1"/>
              <a:t>sosial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merenggangkan</a:t>
            </a:r>
            <a:r>
              <a:rPr lang="en-US" sz="2400" dirty="0"/>
              <a:t> </a:t>
            </a:r>
            <a:r>
              <a:rPr lang="en-US" sz="2400" dirty="0" err="1"/>
              <a:t>kesenjangan</a:t>
            </a:r>
            <a:r>
              <a:rPr lang="en-US" sz="2400" dirty="0"/>
              <a:t> </a:t>
            </a:r>
            <a:r>
              <a:rPr lang="en-US" sz="2400" dirty="0" err="1"/>
              <a:t>lebih</a:t>
            </a:r>
            <a:r>
              <a:rPr lang="en-US" sz="2400" dirty="0"/>
              <a:t> </a:t>
            </a:r>
            <a:r>
              <a:rPr lang="en-US" sz="2400" dirty="0" err="1"/>
              <a:t>jauh</a:t>
            </a:r>
            <a:r>
              <a:rPr lang="en-US" sz="2400" dirty="0"/>
              <a:t> </a:t>
            </a:r>
            <a:r>
              <a:rPr lang="en-US" sz="2400" dirty="0" err="1"/>
              <a:t>lagi</a:t>
            </a:r>
            <a:r>
              <a:rPr lang="en-US" sz="2400" dirty="0"/>
              <a:t>, </a:t>
            </a:r>
            <a:r>
              <a:rPr lang="en-US" sz="2400" dirty="0" err="1"/>
              <a:t>terlebih</a:t>
            </a:r>
            <a:r>
              <a:rPr lang="en-US" sz="2400" dirty="0"/>
              <a:t> </a:t>
            </a:r>
            <a:r>
              <a:rPr lang="en-US" sz="2400" dirty="0" err="1"/>
              <a:t>apabila</a:t>
            </a:r>
            <a:r>
              <a:rPr lang="en-US" sz="2400" dirty="0"/>
              <a:t> </a:t>
            </a:r>
            <a:r>
              <a:rPr lang="en-US" sz="2400" dirty="0" err="1"/>
              <a:t>penyakit</a:t>
            </a:r>
            <a:r>
              <a:rPr lang="en-US" sz="2400" dirty="0"/>
              <a:t> yang </a:t>
            </a:r>
            <a:r>
              <a:rPr lang="en-US" sz="2400" dirty="0" err="1"/>
              <a:t>diderita</a:t>
            </a:r>
            <a:r>
              <a:rPr lang="en-US" sz="2400" dirty="0"/>
              <a:t> </a:t>
            </a:r>
            <a:r>
              <a:rPr lang="en-US" sz="2400" dirty="0" err="1"/>
              <a:t>menimbulkan</a:t>
            </a:r>
            <a:r>
              <a:rPr lang="en-US" sz="2400" dirty="0"/>
              <a:t> </a:t>
            </a:r>
            <a:r>
              <a:rPr lang="en-US" sz="2400" dirty="0" err="1"/>
              <a:t>disabilitas</a:t>
            </a:r>
            <a:r>
              <a:rPr lang="en-US" sz="2400" dirty="0"/>
              <a:t>. </a:t>
            </a:r>
            <a:r>
              <a:rPr lang="en-US" sz="2400" dirty="0" err="1"/>
              <a:t>Artinya</a:t>
            </a:r>
            <a:r>
              <a:rPr lang="en-US" sz="2400" dirty="0"/>
              <a:t>, status </a:t>
            </a:r>
            <a:r>
              <a:rPr lang="en-US" sz="2400" dirty="0" err="1"/>
              <a:t>kesehatan</a:t>
            </a:r>
            <a:r>
              <a:rPr lang="en-US" sz="2400" dirty="0"/>
              <a:t> juga </a:t>
            </a:r>
            <a:r>
              <a:rPr lang="en-US" sz="2400" dirty="0" err="1"/>
              <a:t>dapat</a:t>
            </a:r>
            <a:r>
              <a:rPr lang="en-US" sz="2400" dirty="0"/>
              <a:t> </a:t>
            </a:r>
            <a:r>
              <a:rPr lang="en-US" sz="2400" dirty="0" err="1"/>
              <a:t>berpengaruh</a:t>
            </a:r>
            <a:r>
              <a:rPr lang="en-US" sz="2400" dirty="0"/>
              <a:t> </a:t>
            </a:r>
            <a:r>
              <a:rPr lang="en-US" sz="2400" dirty="0" err="1"/>
              <a:t>pada</a:t>
            </a:r>
            <a:r>
              <a:rPr lang="en-US" sz="2400" dirty="0"/>
              <a:t> status </a:t>
            </a:r>
            <a:r>
              <a:rPr lang="en-US" sz="2400" dirty="0" err="1"/>
              <a:t>sosioekonomi</a:t>
            </a:r>
            <a:r>
              <a:rPr lang="en-US" sz="2400" dirty="0"/>
              <a:t>, </a:t>
            </a:r>
            <a:r>
              <a:rPr lang="en-US" sz="2400" dirty="0" err="1"/>
              <a:t>tidak</a:t>
            </a:r>
            <a:r>
              <a:rPr lang="en-US" sz="2400" dirty="0"/>
              <a:t> </a:t>
            </a:r>
            <a:r>
              <a:rPr lang="en-US" sz="2400" dirty="0" err="1"/>
              <a:t>hanya</a:t>
            </a:r>
            <a:r>
              <a:rPr lang="en-US" sz="2400" dirty="0"/>
              <a:t> </a:t>
            </a:r>
            <a:r>
              <a:rPr lang="en-US" sz="2400" dirty="0" err="1"/>
              <a:t>sebaliknya</a:t>
            </a:r>
            <a:r>
              <a:rPr lang="en-US" sz="2400" dirty="0"/>
              <a:t>. (</a:t>
            </a:r>
            <a:r>
              <a:rPr lang="en-US" sz="2400" dirty="0" err="1"/>
              <a:t>ingat</a:t>
            </a:r>
            <a:r>
              <a:rPr lang="en-US" sz="2400" dirty="0"/>
              <a:t> </a:t>
            </a:r>
            <a:r>
              <a:rPr lang="en-US" sz="2400" dirty="0" err="1"/>
              <a:t>studi</a:t>
            </a:r>
            <a:r>
              <a:rPr lang="en-US" sz="2400" dirty="0"/>
              <a:t> </a:t>
            </a:r>
            <a:r>
              <a:rPr lang="en-US" sz="2400" i="1" dirty="0"/>
              <a:t>the Global Burden of Disease</a:t>
            </a:r>
            <a:r>
              <a:rPr lang="en-US" sz="2400" dirty="0"/>
              <a:t>-</a:t>
            </a:r>
            <a:r>
              <a:rPr lang="en-US" sz="2400" dirty="0" err="1"/>
              <a:t>nya</a:t>
            </a:r>
            <a:r>
              <a:rPr lang="en-US" sz="2400" dirty="0"/>
              <a:t> IHME).</a:t>
            </a:r>
            <a:endParaRPr lang="en-US" sz="2400" i="1" dirty="0"/>
          </a:p>
          <a:p>
            <a:r>
              <a:rPr lang="en-US" sz="2400" b="1" i="1" u="sng" dirty="0"/>
              <a:t>Cultural/behavioral explanation</a:t>
            </a:r>
            <a:r>
              <a:rPr lang="en-US" sz="2400" dirty="0"/>
              <a:t>: </a:t>
            </a:r>
            <a:r>
              <a:rPr lang="en-US" sz="2400" dirty="0" err="1"/>
              <a:t>gaya</a:t>
            </a:r>
            <a:r>
              <a:rPr lang="en-US" sz="2400" dirty="0"/>
              <a:t> </a:t>
            </a:r>
            <a:r>
              <a:rPr lang="en-US" sz="2400" dirty="0" err="1"/>
              <a:t>hidup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perilaku</a:t>
            </a:r>
            <a:r>
              <a:rPr lang="en-US" sz="2400" dirty="0"/>
              <a:t> </a:t>
            </a:r>
            <a:r>
              <a:rPr lang="en-US" sz="2400" dirty="0" err="1"/>
              <a:t>berisiko</a:t>
            </a:r>
            <a:r>
              <a:rPr lang="en-US" sz="2400" dirty="0"/>
              <a:t> (</a:t>
            </a:r>
            <a:r>
              <a:rPr lang="en-US" sz="2400" dirty="0" err="1"/>
              <a:t>merokok</a:t>
            </a:r>
            <a:r>
              <a:rPr lang="en-US" sz="2400" dirty="0"/>
              <a:t>, </a:t>
            </a:r>
            <a:r>
              <a:rPr lang="en-US" sz="2400" dirty="0" err="1"/>
              <a:t>minum</a:t>
            </a:r>
            <a:r>
              <a:rPr lang="en-US" sz="2400" dirty="0"/>
              <a:t> </a:t>
            </a:r>
            <a:r>
              <a:rPr lang="en-US" sz="2400" dirty="0" err="1"/>
              <a:t>minuman</a:t>
            </a:r>
            <a:r>
              <a:rPr lang="en-US" sz="2400" dirty="0"/>
              <a:t> </a:t>
            </a:r>
            <a:r>
              <a:rPr lang="en-US" sz="2400" dirty="0" err="1"/>
              <a:t>keras</a:t>
            </a:r>
            <a:r>
              <a:rPr lang="en-US" sz="2400" dirty="0"/>
              <a:t>, </a:t>
            </a:r>
            <a:r>
              <a:rPr lang="en-US" sz="2400" dirty="0" err="1"/>
              <a:t>dll</a:t>
            </a:r>
            <a:r>
              <a:rPr lang="en-US" sz="2400" dirty="0"/>
              <a:t>) yang </a:t>
            </a:r>
            <a:r>
              <a:rPr lang="en-US" sz="2400" dirty="0" err="1"/>
              <a:t>dilakukan</a:t>
            </a:r>
            <a:r>
              <a:rPr lang="en-US" sz="2400" dirty="0"/>
              <a:t> </a:t>
            </a:r>
            <a:r>
              <a:rPr lang="en-US" sz="2400" dirty="0" err="1"/>
              <a:t>individu</a:t>
            </a:r>
            <a:r>
              <a:rPr lang="en-US" sz="2400" dirty="0"/>
              <a:t>, </a:t>
            </a:r>
            <a:r>
              <a:rPr lang="en-US" sz="2400" dirty="0" err="1"/>
              <a:t>dapat</a:t>
            </a:r>
            <a:r>
              <a:rPr lang="en-US" sz="2400" dirty="0"/>
              <a:t> </a:t>
            </a:r>
            <a:r>
              <a:rPr lang="en-US" sz="2400" dirty="0" err="1"/>
              <a:t>mengarah</a:t>
            </a:r>
            <a:r>
              <a:rPr lang="en-US" sz="2400" dirty="0"/>
              <a:t> </a:t>
            </a:r>
            <a:r>
              <a:rPr lang="en-US" sz="2400" dirty="0" err="1"/>
              <a:t>pada</a:t>
            </a:r>
            <a:r>
              <a:rPr lang="en-US" sz="2400" dirty="0"/>
              <a:t> </a:t>
            </a:r>
            <a:r>
              <a:rPr lang="en-US" sz="2400" dirty="0" err="1"/>
              <a:t>kesenjangan</a:t>
            </a:r>
            <a:r>
              <a:rPr lang="en-US" sz="2400" dirty="0"/>
              <a:t> status </a:t>
            </a:r>
            <a:r>
              <a:rPr lang="en-US" sz="2400" dirty="0" err="1"/>
              <a:t>kesehatan</a:t>
            </a:r>
            <a:r>
              <a:rPr lang="en-US" sz="2400" dirty="0"/>
              <a:t>.</a:t>
            </a:r>
            <a:endParaRPr lang="en-US" sz="2400" i="1" dirty="0"/>
          </a:p>
          <a:p>
            <a:endParaRPr lang="en-US" sz="2400" i="1" dirty="0"/>
          </a:p>
        </p:txBody>
      </p:sp>
    </p:spTree>
    <p:extLst>
      <p:ext uri="{BB962C8B-B14F-4D97-AF65-F5344CB8AC3E}">
        <p14:creationId xmlns:p14="http://schemas.microsoft.com/office/powerpoint/2010/main" val="20928421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57200"/>
            <a:ext cx="10972800" cy="960438"/>
          </a:xfrm>
        </p:spPr>
        <p:txBody>
          <a:bodyPr/>
          <a:lstStyle/>
          <a:p>
            <a:pPr algn="l"/>
            <a:r>
              <a:rPr lang="en-GB" b="1" dirty="0" err="1"/>
              <a:t>Kesenjangan</a:t>
            </a:r>
            <a:r>
              <a:rPr lang="en-GB" b="1" dirty="0"/>
              <a:t> </a:t>
            </a:r>
            <a:r>
              <a:rPr lang="en-GB" b="1" dirty="0" err="1"/>
              <a:t>dan</a:t>
            </a:r>
            <a:r>
              <a:rPr lang="en-GB" b="1" dirty="0"/>
              <a:t> </a:t>
            </a:r>
            <a:r>
              <a:rPr lang="en-GB" b="1" dirty="0" err="1"/>
              <a:t>kesehatan</a:t>
            </a:r>
            <a:r>
              <a:rPr lang="en-GB" b="1" dirty="0"/>
              <a:t> (2)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968180" y="1417638"/>
            <a:ext cx="5997677" cy="4525963"/>
          </a:xfrm>
        </p:spPr>
        <p:txBody>
          <a:bodyPr/>
          <a:lstStyle/>
          <a:p>
            <a:r>
              <a:rPr lang="en-US" sz="2400" b="1" i="1" dirty="0"/>
              <a:t>Materialist explanation</a:t>
            </a:r>
            <a:r>
              <a:rPr lang="en-US" sz="2400" dirty="0"/>
              <a:t>: </a:t>
            </a:r>
            <a:r>
              <a:rPr lang="en-US" sz="2400" dirty="0" err="1"/>
              <a:t>kesenjangan</a:t>
            </a:r>
            <a:r>
              <a:rPr lang="en-US" sz="2400" dirty="0"/>
              <a:t> status </a:t>
            </a:r>
            <a:r>
              <a:rPr lang="en-US" sz="2400" dirty="0" err="1"/>
              <a:t>sosioekonomi</a:t>
            </a:r>
            <a:r>
              <a:rPr lang="en-US" sz="2400" dirty="0"/>
              <a:t> </a:t>
            </a:r>
            <a:r>
              <a:rPr lang="en-US" sz="2400" dirty="0" err="1"/>
              <a:t>merupakan</a:t>
            </a:r>
            <a:r>
              <a:rPr lang="en-US" sz="2400" dirty="0"/>
              <a:t> </a:t>
            </a:r>
            <a:r>
              <a:rPr lang="en-US" sz="2400" dirty="0" err="1"/>
              <a:t>penyebab</a:t>
            </a:r>
            <a:r>
              <a:rPr lang="en-US" sz="2400" dirty="0"/>
              <a:t> </a:t>
            </a:r>
            <a:r>
              <a:rPr lang="en-US" sz="2400" dirty="0" err="1"/>
              <a:t>adanya</a:t>
            </a:r>
            <a:r>
              <a:rPr lang="en-US" sz="2400" dirty="0"/>
              <a:t> </a:t>
            </a:r>
            <a:r>
              <a:rPr lang="en-US" sz="2400" dirty="0" err="1"/>
              <a:t>perbedaan</a:t>
            </a:r>
            <a:r>
              <a:rPr lang="en-US" sz="2400" dirty="0"/>
              <a:t> </a:t>
            </a:r>
            <a:r>
              <a:rPr lang="en-US" sz="2400" dirty="0" err="1"/>
              <a:t>tingkat</a:t>
            </a:r>
            <a:r>
              <a:rPr lang="en-US" sz="2400" dirty="0"/>
              <a:t> </a:t>
            </a:r>
            <a:r>
              <a:rPr lang="en-US" sz="2400" i="1" dirty="0"/>
              <a:t>exposure </a:t>
            </a:r>
            <a:r>
              <a:rPr lang="en-US" sz="2400" dirty="0" err="1"/>
              <a:t>terhadap</a:t>
            </a:r>
            <a:r>
              <a:rPr lang="en-US" sz="2400" dirty="0"/>
              <a:t> </a:t>
            </a:r>
            <a:r>
              <a:rPr lang="en-US" sz="2400" dirty="0" err="1"/>
              <a:t>risiko</a:t>
            </a:r>
            <a:r>
              <a:rPr lang="en-US" sz="2400" dirty="0"/>
              <a:t> </a:t>
            </a:r>
            <a:r>
              <a:rPr lang="en-US" sz="2400" dirty="0" err="1"/>
              <a:t>kesehatan</a:t>
            </a:r>
            <a:r>
              <a:rPr lang="en-US" sz="2400" dirty="0"/>
              <a:t> yang </a:t>
            </a:r>
            <a:r>
              <a:rPr lang="en-US" sz="2400" dirty="0" err="1"/>
              <a:t>dialami</a:t>
            </a:r>
            <a:r>
              <a:rPr lang="en-US" sz="2400" dirty="0"/>
              <a:t> </a:t>
            </a:r>
            <a:r>
              <a:rPr lang="en-US" sz="2400" dirty="0" err="1"/>
              <a:t>individu</a:t>
            </a:r>
            <a:r>
              <a:rPr lang="en-US" sz="2400" dirty="0"/>
              <a:t>. </a:t>
            </a:r>
            <a:r>
              <a:rPr lang="en-US" sz="2400" dirty="0" err="1"/>
              <a:t>Contohnya</a:t>
            </a:r>
            <a:r>
              <a:rPr lang="en-US" sz="2400" dirty="0"/>
              <a:t>: orang yang </a:t>
            </a:r>
            <a:r>
              <a:rPr lang="en-US" sz="2400" dirty="0" err="1"/>
              <a:t>berpendapatan</a:t>
            </a:r>
            <a:r>
              <a:rPr lang="en-US" sz="2400" dirty="0"/>
              <a:t> </a:t>
            </a:r>
            <a:r>
              <a:rPr lang="en-US" sz="2400" dirty="0" err="1"/>
              <a:t>rendah</a:t>
            </a:r>
            <a:r>
              <a:rPr lang="en-US" sz="2400" dirty="0"/>
              <a:t> </a:t>
            </a:r>
            <a:r>
              <a:rPr lang="en-US" sz="2400" dirty="0" err="1"/>
              <a:t>akan</a:t>
            </a:r>
            <a:r>
              <a:rPr lang="en-US" sz="2400" dirty="0"/>
              <a:t> </a:t>
            </a:r>
            <a:r>
              <a:rPr lang="en-US" sz="2400" dirty="0" err="1"/>
              <a:t>tinggal</a:t>
            </a:r>
            <a:r>
              <a:rPr lang="en-US" sz="2400" dirty="0"/>
              <a:t> di </a:t>
            </a:r>
            <a:r>
              <a:rPr lang="en-US" sz="2400" dirty="0" err="1"/>
              <a:t>daerah</a:t>
            </a:r>
            <a:r>
              <a:rPr lang="en-US" sz="2400" dirty="0"/>
              <a:t> </a:t>
            </a:r>
            <a:r>
              <a:rPr lang="en-US" sz="2400" dirty="0" err="1"/>
              <a:t>kumuh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paling </a:t>
            </a:r>
            <a:r>
              <a:rPr lang="en-US" sz="2400" dirty="0" err="1"/>
              <a:t>mungkin</a:t>
            </a:r>
            <a:r>
              <a:rPr lang="en-US" sz="2400" dirty="0"/>
              <a:t> </a:t>
            </a:r>
            <a:r>
              <a:rPr lang="en-US" sz="2400" dirty="0" err="1"/>
              <a:t>terpapar</a:t>
            </a:r>
            <a:r>
              <a:rPr lang="en-US" sz="2400" dirty="0"/>
              <a:t> </a:t>
            </a:r>
            <a:r>
              <a:rPr lang="en-US" sz="2400" dirty="0" err="1"/>
              <a:t>kuman</a:t>
            </a:r>
            <a:r>
              <a:rPr lang="en-US" sz="2400" dirty="0"/>
              <a:t> </a:t>
            </a:r>
            <a:r>
              <a:rPr lang="en-US" sz="2400" dirty="0" err="1"/>
              <a:t>Tuberkulosis</a:t>
            </a:r>
            <a:r>
              <a:rPr lang="en-US" sz="2400" dirty="0"/>
              <a:t>, </a:t>
            </a:r>
            <a:r>
              <a:rPr lang="en-US" sz="2400" dirty="0" err="1"/>
              <a:t>daripada</a:t>
            </a:r>
            <a:r>
              <a:rPr lang="en-US" sz="2400" dirty="0"/>
              <a:t> orang yang </a:t>
            </a:r>
            <a:r>
              <a:rPr lang="en-US" sz="2400" dirty="0" err="1"/>
              <a:t>berpendapatan</a:t>
            </a:r>
            <a:r>
              <a:rPr lang="en-US" sz="2400" dirty="0"/>
              <a:t> </a:t>
            </a:r>
            <a:r>
              <a:rPr lang="en-US" sz="2400" dirty="0" err="1"/>
              <a:t>lebih</a:t>
            </a:r>
            <a:r>
              <a:rPr lang="en-US" sz="2400" dirty="0"/>
              <a:t> </a:t>
            </a:r>
            <a:r>
              <a:rPr lang="en-US" sz="2400" dirty="0" err="1"/>
              <a:t>tinggi</a:t>
            </a:r>
            <a:r>
              <a:rPr lang="en-US" sz="2400" dirty="0"/>
              <a:t>.</a:t>
            </a:r>
            <a:endParaRPr lang="en-US" sz="2400" i="1" dirty="0"/>
          </a:p>
        </p:txBody>
      </p:sp>
      <p:pic>
        <p:nvPicPr>
          <p:cNvPr id="2050" name="Picture 2" descr="http://www.greenberg-art.com/.Toons/.Toons,%20social/qqxsgMentallyIll.gif">
            <a:extLst>
              <a:ext uri="{FF2B5EF4-FFF2-40B4-BE49-F238E27FC236}">
                <a16:creationId xmlns:a16="http://schemas.microsoft.com/office/drawing/2014/main" id="{4D19DF8A-27AA-48EE-8F4D-0B65B7D7325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143" y="1632155"/>
            <a:ext cx="5610990" cy="38475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428592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06361"/>
            <a:ext cx="10972800" cy="960438"/>
          </a:xfrm>
        </p:spPr>
        <p:txBody>
          <a:bodyPr/>
          <a:lstStyle/>
          <a:p>
            <a:pPr algn="l"/>
            <a:r>
              <a:rPr lang="en-GB" b="1" dirty="0" err="1"/>
              <a:t>Stratifikasi</a:t>
            </a:r>
            <a:r>
              <a:rPr lang="en-GB" b="1" dirty="0"/>
              <a:t> </a:t>
            </a:r>
            <a:r>
              <a:rPr lang="en-GB" b="1" dirty="0" err="1"/>
              <a:t>sosial</a:t>
            </a:r>
            <a:r>
              <a:rPr lang="en-GB" b="1" dirty="0"/>
              <a:t> – </a:t>
            </a:r>
            <a:r>
              <a:rPr lang="en-GB" b="1" dirty="0" err="1"/>
              <a:t>bagaimana</a:t>
            </a:r>
            <a:r>
              <a:rPr lang="en-GB" b="1" dirty="0"/>
              <a:t> </a:t>
            </a:r>
            <a:r>
              <a:rPr lang="en-GB" b="1" dirty="0" err="1"/>
              <a:t>mengukurnya</a:t>
            </a:r>
            <a:r>
              <a:rPr lang="en-GB" b="1" dirty="0"/>
              <a:t>? (1)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417638"/>
            <a:ext cx="10972800" cy="4525963"/>
          </a:xfrm>
        </p:spPr>
        <p:txBody>
          <a:bodyPr/>
          <a:lstStyle/>
          <a:p>
            <a:r>
              <a:rPr lang="en-US" sz="2400" dirty="0" err="1"/>
              <a:t>Prinsipnya</a:t>
            </a:r>
            <a:r>
              <a:rPr lang="en-US" sz="2400" dirty="0"/>
              <a:t>, </a:t>
            </a:r>
            <a:r>
              <a:rPr lang="en-US" sz="2400" dirty="0" err="1"/>
              <a:t>setiap</a:t>
            </a:r>
            <a:r>
              <a:rPr lang="en-US" sz="2400" dirty="0"/>
              <a:t> kultur </a:t>
            </a:r>
            <a:r>
              <a:rPr lang="en-US" sz="2400" dirty="0" err="1"/>
              <a:t>punya</a:t>
            </a:r>
            <a:r>
              <a:rPr lang="en-US" sz="2400" dirty="0"/>
              <a:t> </a:t>
            </a:r>
            <a:r>
              <a:rPr lang="en-US" sz="2400" dirty="0" err="1"/>
              <a:t>definisi</a:t>
            </a:r>
            <a:r>
              <a:rPr lang="en-US" sz="2400" dirty="0"/>
              <a:t> yang </a:t>
            </a:r>
            <a:r>
              <a:rPr lang="en-US" sz="2400" dirty="0" err="1"/>
              <a:t>berbeda</a:t>
            </a:r>
            <a:r>
              <a:rPr lang="en-US" sz="2400" dirty="0"/>
              <a:t> </a:t>
            </a:r>
            <a:r>
              <a:rPr lang="en-US" sz="2400" dirty="0" err="1"/>
              <a:t>mengenai</a:t>
            </a:r>
            <a:r>
              <a:rPr lang="en-US" sz="2400" dirty="0"/>
              <a:t> </a:t>
            </a:r>
            <a:r>
              <a:rPr lang="en-US" sz="2400" dirty="0" err="1"/>
              <a:t>kelas</a:t>
            </a:r>
            <a:r>
              <a:rPr lang="en-US" sz="2400" dirty="0"/>
              <a:t> </a:t>
            </a:r>
            <a:r>
              <a:rPr lang="en-US" sz="2400" dirty="0" err="1"/>
              <a:t>sosial</a:t>
            </a:r>
            <a:r>
              <a:rPr lang="en-US" sz="2400" dirty="0"/>
              <a:t>, </a:t>
            </a:r>
            <a:r>
              <a:rPr lang="en-US" sz="2400" dirty="0" err="1"/>
              <a:t>namun</a:t>
            </a:r>
            <a:r>
              <a:rPr lang="en-US" sz="2400" dirty="0"/>
              <a:t> </a:t>
            </a:r>
            <a:r>
              <a:rPr lang="en-US" sz="2400" dirty="0" err="1"/>
              <a:t>ada</a:t>
            </a:r>
            <a:r>
              <a:rPr lang="en-US" sz="2400" dirty="0"/>
              <a:t> </a:t>
            </a:r>
            <a:r>
              <a:rPr lang="en-US" sz="2400" dirty="0" err="1"/>
              <a:t>usaha</a:t>
            </a:r>
            <a:r>
              <a:rPr lang="en-US" sz="2400" dirty="0"/>
              <a:t> yang </a:t>
            </a:r>
            <a:r>
              <a:rPr lang="en-US" sz="2400" dirty="0" err="1"/>
              <a:t>ekstensif</a:t>
            </a:r>
            <a:r>
              <a:rPr lang="en-US" sz="2400" dirty="0"/>
              <a:t>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mengoperasionalisasi</a:t>
            </a:r>
            <a:r>
              <a:rPr lang="en-US" sz="2400" dirty="0"/>
              <a:t> </a:t>
            </a:r>
            <a:r>
              <a:rPr lang="en-US" sz="2400" dirty="0" err="1"/>
              <a:t>kelas</a:t>
            </a:r>
            <a:r>
              <a:rPr lang="en-US" sz="2400" dirty="0"/>
              <a:t> </a:t>
            </a:r>
            <a:r>
              <a:rPr lang="en-US" sz="2400" dirty="0" err="1"/>
              <a:t>sosial</a:t>
            </a:r>
            <a:r>
              <a:rPr lang="en-US" sz="2400" dirty="0"/>
              <a:t>.</a:t>
            </a:r>
          </a:p>
          <a:p>
            <a:r>
              <a:rPr lang="en-US" sz="2400" dirty="0" err="1"/>
              <a:t>Skema</a:t>
            </a:r>
            <a:r>
              <a:rPr lang="en-US" sz="2400" dirty="0"/>
              <a:t> </a:t>
            </a:r>
            <a:r>
              <a:rPr lang="en-US" sz="2400" dirty="0" err="1"/>
              <a:t>tujuh</a:t>
            </a:r>
            <a:r>
              <a:rPr lang="en-US" sz="2400" dirty="0"/>
              <a:t> </a:t>
            </a:r>
            <a:r>
              <a:rPr lang="en-US" sz="2400" dirty="0" err="1"/>
              <a:t>kelas</a:t>
            </a:r>
            <a:r>
              <a:rPr lang="en-US" sz="2400" dirty="0"/>
              <a:t> </a:t>
            </a:r>
            <a:r>
              <a:rPr lang="en-US" sz="2400" dirty="0" err="1"/>
              <a:t>sosial</a:t>
            </a:r>
            <a:r>
              <a:rPr lang="en-US" sz="2400" dirty="0"/>
              <a:t> di </a:t>
            </a:r>
            <a:r>
              <a:rPr lang="en-US" sz="2400" dirty="0" err="1"/>
              <a:t>Inggris</a:t>
            </a:r>
            <a:r>
              <a:rPr lang="en-US" sz="2400" dirty="0"/>
              <a:t> Raya (Savage, et al. 2013):</a:t>
            </a:r>
          </a:p>
          <a:p>
            <a:pPr lvl="1"/>
            <a:r>
              <a:rPr lang="en-US" sz="2000" b="1" i="1" dirty="0"/>
              <a:t>Elite</a:t>
            </a:r>
            <a:r>
              <a:rPr lang="en-US" sz="2000" dirty="0"/>
              <a:t>: </a:t>
            </a:r>
            <a:r>
              <a:rPr lang="en-US" sz="2000" dirty="0" err="1"/>
              <a:t>kelompok</a:t>
            </a:r>
            <a:r>
              <a:rPr lang="en-US" sz="2000" dirty="0"/>
              <a:t> </a:t>
            </a:r>
            <a:r>
              <a:rPr lang="en-US" sz="2000" dirty="0" err="1"/>
              <a:t>terkaya</a:t>
            </a:r>
            <a:r>
              <a:rPr lang="en-US" sz="2000" dirty="0"/>
              <a:t>, </a:t>
            </a:r>
            <a:r>
              <a:rPr lang="en-US" sz="2000" dirty="0" err="1"/>
              <a:t>dimana</a:t>
            </a:r>
            <a:r>
              <a:rPr lang="en-US" sz="2000" dirty="0"/>
              <a:t> </a:t>
            </a:r>
            <a:r>
              <a:rPr lang="en-US" sz="2000" dirty="0" err="1"/>
              <a:t>kelompok</a:t>
            </a:r>
            <a:r>
              <a:rPr lang="en-US" sz="2000" dirty="0"/>
              <a:t> </a:t>
            </a:r>
            <a:r>
              <a:rPr lang="en-US" sz="2000" dirty="0" err="1"/>
              <a:t>ini</a:t>
            </a:r>
            <a:r>
              <a:rPr lang="en-US" sz="2000" dirty="0"/>
              <a:t> </a:t>
            </a:r>
            <a:r>
              <a:rPr lang="en-US" sz="2000" dirty="0" err="1"/>
              <a:t>memiliki</a:t>
            </a:r>
            <a:r>
              <a:rPr lang="en-US" sz="2000" dirty="0"/>
              <a:t> </a:t>
            </a:r>
            <a:r>
              <a:rPr lang="en-US" sz="2000" i="1" dirty="0"/>
              <a:t>privilege </a:t>
            </a:r>
            <a:r>
              <a:rPr lang="en-US" sz="2000" dirty="0" err="1"/>
              <a:t>secara</a:t>
            </a:r>
            <a:r>
              <a:rPr lang="en-US" sz="2000" dirty="0"/>
              <a:t> </a:t>
            </a:r>
            <a:r>
              <a:rPr lang="en-US" sz="2000" dirty="0" err="1"/>
              <a:t>ekonomi</a:t>
            </a:r>
            <a:r>
              <a:rPr lang="en-US" sz="2000" dirty="0"/>
              <a:t>, </a:t>
            </a:r>
            <a:r>
              <a:rPr lang="en-US" sz="2000" dirty="0" err="1"/>
              <a:t>sosial</a:t>
            </a:r>
            <a:r>
              <a:rPr lang="en-US" sz="2000" dirty="0"/>
              <a:t> </a:t>
            </a:r>
            <a:r>
              <a:rPr lang="en-US" sz="2000" dirty="0" err="1"/>
              <a:t>dan</a:t>
            </a:r>
            <a:r>
              <a:rPr lang="en-US" sz="2000" dirty="0"/>
              <a:t> </a:t>
            </a:r>
            <a:r>
              <a:rPr lang="en-US" sz="2000" dirty="0" err="1"/>
              <a:t>kultural</a:t>
            </a:r>
            <a:r>
              <a:rPr lang="en-US" sz="2000" dirty="0"/>
              <a:t> </a:t>
            </a:r>
            <a:r>
              <a:rPr lang="en-US" sz="2000" dirty="0" err="1"/>
              <a:t>sekaligus</a:t>
            </a:r>
            <a:r>
              <a:rPr lang="en-US" sz="2000" dirty="0"/>
              <a:t>.</a:t>
            </a:r>
            <a:endParaRPr lang="en-US" sz="2000" i="1" dirty="0"/>
          </a:p>
          <a:p>
            <a:pPr lvl="1"/>
            <a:r>
              <a:rPr lang="en-US" sz="2000" b="1" i="1" dirty="0"/>
              <a:t>Established middle class</a:t>
            </a:r>
            <a:r>
              <a:rPr lang="en-US" sz="2000" dirty="0"/>
              <a:t>: </a:t>
            </a:r>
            <a:r>
              <a:rPr lang="en-US" sz="2000" dirty="0" err="1"/>
              <a:t>kelompok</a:t>
            </a:r>
            <a:r>
              <a:rPr lang="en-US" sz="2000" dirty="0"/>
              <a:t> </a:t>
            </a:r>
            <a:r>
              <a:rPr lang="en-US" sz="2000" dirty="0" err="1"/>
              <a:t>terkaya</a:t>
            </a:r>
            <a:r>
              <a:rPr lang="en-US" sz="2000" dirty="0"/>
              <a:t> </a:t>
            </a:r>
            <a:r>
              <a:rPr lang="en-US" sz="2000" dirty="0" err="1"/>
              <a:t>setelah</a:t>
            </a:r>
            <a:r>
              <a:rPr lang="en-US" sz="2000" dirty="0"/>
              <a:t> </a:t>
            </a:r>
            <a:r>
              <a:rPr lang="en-US" sz="2000" i="1" dirty="0"/>
              <a:t>elite</a:t>
            </a:r>
            <a:r>
              <a:rPr lang="en-US" sz="2000" dirty="0"/>
              <a:t>, </a:t>
            </a:r>
            <a:r>
              <a:rPr lang="en-US" sz="2000" dirty="0" err="1"/>
              <a:t>hanya</a:t>
            </a:r>
            <a:r>
              <a:rPr lang="en-US" sz="2000" dirty="0"/>
              <a:t> </a:t>
            </a:r>
            <a:r>
              <a:rPr lang="en-US" sz="2000" dirty="0" err="1"/>
              <a:t>sedikit</a:t>
            </a:r>
            <a:r>
              <a:rPr lang="en-US" sz="2000" dirty="0"/>
              <a:t> </a:t>
            </a:r>
            <a:r>
              <a:rPr lang="en-US" sz="2000" dirty="0" err="1"/>
              <a:t>lebih</a:t>
            </a:r>
            <a:r>
              <a:rPr lang="en-US" sz="2000" dirty="0"/>
              <a:t> </a:t>
            </a:r>
            <a:r>
              <a:rPr lang="en-US" sz="2000" dirty="0" err="1"/>
              <a:t>rendah</a:t>
            </a:r>
            <a:r>
              <a:rPr lang="en-US" sz="2000" dirty="0"/>
              <a:t> </a:t>
            </a:r>
            <a:r>
              <a:rPr lang="en-US" sz="2000" i="1" dirty="0"/>
              <a:t>privilege </a:t>
            </a:r>
            <a:r>
              <a:rPr lang="en-US" sz="2000" dirty="0" err="1"/>
              <a:t>kulturalnya</a:t>
            </a:r>
            <a:r>
              <a:rPr lang="en-US" sz="2000" dirty="0"/>
              <a:t> </a:t>
            </a:r>
            <a:r>
              <a:rPr lang="en-US" sz="2000" dirty="0" err="1"/>
              <a:t>dibanding</a:t>
            </a:r>
            <a:r>
              <a:rPr lang="en-US" sz="2000" dirty="0"/>
              <a:t> </a:t>
            </a:r>
            <a:r>
              <a:rPr lang="en-US" sz="2000" i="1" dirty="0"/>
              <a:t>elite.</a:t>
            </a:r>
          </a:p>
          <a:p>
            <a:pPr lvl="1"/>
            <a:r>
              <a:rPr lang="en-US" sz="2000" b="1" i="1" dirty="0"/>
              <a:t>Technical middle class</a:t>
            </a:r>
            <a:r>
              <a:rPr lang="en-US" sz="2000" dirty="0"/>
              <a:t>: </a:t>
            </a:r>
            <a:r>
              <a:rPr lang="en-US" sz="2000" i="1" dirty="0"/>
              <a:t>resourceful </a:t>
            </a:r>
            <a:r>
              <a:rPr lang="en-US" sz="2000" dirty="0" err="1"/>
              <a:t>secara</a:t>
            </a:r>
            <a:r>
              <a:rPr lang="en-US" sz="2000" dirty="0"/>
              <a:t> </a:t>
            </a:r>
            <a:r>
              <a:rPr lang="en-US" sz="2000" dirty="0" err="1"/>
              <a:t>ekonomi</a:t>
            </a:r>
            <a:r>
              <a:rPr lang="en-US" sz="2000" dirty="0"/>
              <a:t>, </a:t>
            </a:r>
            <a:r>
              <a:rPr lang="en-US" sz="2000" dirty="0" err="1"/>
              <a:t>tapi</a:t>
            </a:r>
            <a:r>
              <a:rPr lang="en-US" sz="2000" dirty="0"/>
              <a:t> </a:t>
            </a:r>
            <a:r>
              <a:rPr lang="en-US" sz="2000" dirty="0" err="1"/>
              <a:t>lemah</a:t>
            </a:r>
            <a:r>
              <a:rPr lang="en-US" sz="2000" dirty="0"/>
              <a:t> </a:t>
            </a:r>
            <a:r>
              <a:rPr lang="en-US" sz="2000" dirty="0" err="1"/>
              <a:t>dalam</a:t>
            </a:r>
            <a:r>
              <a:rPr lang="en-US" sz="2000" dirty="0"/>
              <a:t> </a:t>
            </a:r>
            <a:r>
              <a:rPr lang="en-US" sz="2000" i="1" dirty="0"/>
              <a:t>privilege </a:t>
            </a:r>
            <a:r>
              <a:rPr lang="en-US" sz="2000" dirty="0" err="1"/>
              <a:t>sosial</a:t>
            </a:r>
            <a:r>
              <a:rPr lang="en-US" sz="2000" dirty="0"/>
              <a:t> </a:t>
            </a:r>
            <a:r>
              <a:rPr lang="en-US" sz="2000" dirty="0" err="1"/>
              <a:t>dan</a:t>
            </a:r>
            <a:r>
              <a:rPr lang="en-US" sz="2000" dirty="0"/>
              <a:t> </a:t>
            </a:r>
            <a:r>
              <a:rPr lang="en-US" sz="2000" dirty="0" err="1"/>
              <a:t>kultural</a:t>
            </a:r>
            <a:r>
              <a:rPr lang="en-US" sz="2000" dirty="0"/>
              <a:t>, </a:t>
            </a:r>
            <a:r>
              <a:rPr lang="en-US" sz="2000" dirty="0" err="1"/>
              <a:t>cenderung</a:t>
            </a:r>
            <a:r>
              <a:rPr lang="en-US" sz="2000" dirty="0"/>
              <a:t> </a:t>
            </a:r>
            <a:r>
              <a:rPr lang="en-US" sz="2000" dirty="0" err="1"/>
              <a:t>terisolasi</a:t>
            </a:r>
            <a:r>
              <a:rPr lang="en-US" sz="2000" dirty="0"/>
              <a:t> </a:t>
            </a:r>
            <a:r>
              <a:rPr lang="en-US" sz="2000" dirty="0" err="1"/>
              <a:t>secara</a:t>
            </a:r>
            <a:r>
              <a:rPr lang="en-US" sz="2000" dirty="0"/>
              <a:t> </a:t>
            </a:r>
            <a:r>
              <a:rPr lang="en-US" sz="2000" dirty="0" err="1"/>
              <a:t>sosial</a:t>
            </a:r>
            <a:r>
              <a:rPr lang="en-US" sz="2000" dirty="0"/>
              <a:t> </a:t>
            </a:r>
            <a:r>
              <a:rPr lang="en-US" sz="2000" dirty="0" err="1"/>
              <a:t>dan</a:t>
            </a:r>
            <a:r>
              <a:rPr lang="en-US" sz="2000" dirty="0"/>
              <a:t> </a:t>
            </a:r>
            <a:r>
              <a:rPr lang="en-US" sz="2000" dirty="0" err="1"/>
              <a:t>ada</a:t>
            </a:r>
            <a:r>
              <a:rPr lang="en-US" sz="2000" dirty="0"/>
              <a:t> </a:t>
            </a:r>
            <a:r>
              <a:rPr lang="en-US" sz="2000" dirty="0" err="1"/>
              <a:t>kecenderungan</a:t>
            </a:r>
            <a:r>
              <a:rPr lang="en-US" sz="2000" dirty="0"/>
              <a:t> </a:t>
            </a:r>
            <a:r>
              <a:rPr lang="en-US" sz="2000" i="1" dirty="0"/>
              <a:t>cultural apathy</a:t>
            </a:r>
            <a:r>
              <a:rPr lang="en-US" sz="2000" dirty="0"/>
              <a:t>.</a:t>
            </a:r>
            <a:endParaRPr lang="en-US" sz="2000" i="1" dirty="0"/>
          </a:p>
          <a:p>
            <a:pPr lvl="1"/>
            <a:r>
              <a:rPr lang="en-US" sz="2000" b="1" i="1" dirty="0"/>
              <a:t>New affluent workers</a:t>
            </a:r>
            <a:r>
              <a:rPr lang="en-US" sz="2000" dirty="0"/>
              <a:t>: </a:t>
            </a:r>
            <a:r>
              <a:rPr lang="en-US" sz="2000" dirty="0" err="1"/>
              <a:t>kelompok</a:t>
            </a:r>
            <a:r>
              <a:rPr lang="en-US" sz="2000" dirty="0"/>
              <a:t> </a:t>
            </a:r>
            <a:r>
              <a:rPr lang="en-US" sz="2000" dirty="0" err="1"/>
              <a:t>dengan</a:t>
            </a:r>
            <a:r>
              <a:rPr lang="en-US" sz="2000" dirty="0"/>
              <a:t> </a:t>
            </a:r>
            <a:r>
              <a:rPr lang="en-US" sz="2000" dirty="0" err="1"/>
              <a:t>usia</a:t>
            </a:r>
            <a:r>
              <a:rPr lang="en-US" sz="2000" dirty="0"/>
              <a:t> yang </a:t>
            </a:r>
            <a:r>
              <a:rPr lang="en-US" sz="2000" dirty="0" err="1"/>
              <a:t>cenderung</a:t>
            </a:r>
            <a:r>
              <a:rPr lang="en-US" sz="2000" dirty="0"/>
              <a:t> </a:t>
            </a:r>
            <a:r>
              <a:rPr lang="en-US" sz="2000" dirty="0" err="1"/>
              <a:t>muda</a:t>
            </a:r>
            <a:r>
              <a:rPr lang="en-US" sz="2000" dirty="0"/>
              <a:t> </a:t>
            </a:r>
            <a:r>
              <a:rPr lang="en-US" sz="2000" dirty="0" err="1"/>
              <a:t>dan</a:t>
            </a:r>
            <a:r>
              <a:rPr lang="en-US" sz="2000" dirty="0"/>
              <a:t> </a:t>
            </a:r>
            <a:r>
              <a:rPr lang="en-US" sz="2000" dirty="0" err="1"/>
              <a:t>aktif</a:t>
            </a:r>
            <a:r>
              <a:rPr lang="en-US" sz="2000" dirty="0"/>
              <a:t> </a:t>
            </a:r>
            <a:r>
              <a:rPr lang="en-US" sz="2000" dirty="0" err="1"/>
              <a:t>mengeksplorasi</a:t>
            </a:r>
            <a:r>
              <a:rPr lang="en-US" sz="2000" dirty="0"/>
              <a:t> </a:t>
            </a:r>
            <a:r>
              <a:rPr lang="en-US" sz="2000" dirty="0" err="1"/>
              <a:t>dominasi</a:t>
            </a:r>
            <a:r>
              <a:rPr lang="en-US" sz="2000" dirty="0"/>
              <a:t> </a:t>
            </a:r>
            <a:r>
              <a:rPr lang="en-US" sz="2000" dirty="0" err="1"/>
              <a:t>secara</a:t>
            </a:r>
            <a:r>
              <a:rPr lang="en-US" sz="2000" dirty="0"/>
              <a:t> </a:t>
            </a:r>
            <a:r>
              <a:rPr lang="en-US" sz="2000" dirty="0" err="1"/>
              <a:t>kultural</a:t>
            </a:r>
            <a:r>
              <a:rPr lang="en-US" sz="2000" dirty="0"/>
              <a:t> </a:t>
            </a:r>
            <a:r>
              <a:rPr lang="en-US" sz="2000" dirty="0" err="1"/>
              <a:t>dan</a:t>
            </a:r>
            <a:r>
              <a:rPr lang="en-US" sz="2000" dirty="0"/>
              <a:t> </a:t>
            </a:r>
            <a:r>
              <a:rPr lang="en-US" sz="2000" dirty="0" err="1"/>
              <a:t>sosial</a:t>
            </a:r>
            <a:r>
              <a:rPr lang="en-US" sz="2000" dirty="0"/>
              <a:t>, </a:t>
            </a:r>
            <a:r>
              <a:rPr lang="en-US" sz="2000" dirty="0" err="1"/>
              <a:t>dengan</a:t>
            </a:r>
            <a:r>
              <a:rPr lang="en-US" sz="2000" dirty="0"/>
              <a:t> </a:t>
            </a:r>
            <a:r>
              <a:rPr lang="en-US" sz="2000" dirty="0" err="1"/>
              <a:t>pendapatan</a:t>
            </a:r>
            <a:r>
              <a:rPr lang="en-US" sz="2000" dirty="0"/>
              <a:t> </a:t>
            </a:r>
            <a:r>
              <a:rPr lang="en-US" sz="2000" dirty="0" err="1"/>
              <a:t>cenderung</a:t>
            </a:r>
            <a:r>
              <a:rPr lang="en-US" sz="2000" dirty="0"/>
              <a:t> </a:t>
            </a:r>
            <a:r>
              <a:rPr lang="en-US" sz="2000" dirty="0" err="1"/>
              <a:t>menengah</a:t>
            </a:r>
            <a:r>
              <a:rPr lang="en-US" sz="2000" dirty="0"/>
              <a:t>.</a:t>
            </a:r>
            <a:endParaRPr lang="en-US" sz="2000" i="1" dirty="0"/>
          </a:p>
          <a:p>
            <a:pPr lvl="1"/>
            <a:r>
              <a:rPr lang="en-US" sz="2000" b="1" i="1" dirty="0"/>
              <a:t>Traditional working class</a:t>
            </a:r>
            <a:r>
              <a:rPr lang="en-US" sz="2000" dirty="0"/>
              <a:t>: </a:t>
            </a:r>
            <a:r>
              <a:rPr lang="en-US" sz="2000" dirty="0" err="1"/>
              <a:t>cenderung</a:t>
            </a:r>
            <a:r>
              <a:rPr lang="en-US" sz="2000" dirty="0"/>
              <a:t> </a:t>
            </a:r>
            <a:r>
              <a:rPr lang="en-US" sz="2000" dirty="0" err="1"/>
              <a:t>memiliki</a:t>
            </a:r>
            <a:r>
              <a:rPr lang="en-US" sz="2000" dirty="0"/>
              <a:t> </a:t>
            </a:r>
            <a:r>
              <a:rPr lang="en-US" sz="2000" dirty="0" err="1"/>
              <a:t>skor</a:t>
            </a:r>
            <a:r>
              <a:rPr lang="en-US" sz="2000" dirty="0"/>
              <a:t> </a:t>
            </a:r>
            <a:r>
              <a:rPr lang="en-US" sz="2000" dirty="0" err="1"/>
              <a:t>rendah</a:t>
            </a:r>
            <a:r>
              <a:rPr lang="en-US" sz="2000" dirty="0"/>
              <a:t> </a:t>
            </a:r>
            <a:r>
              <a:rPr lang="en-US" sz="2000" dirty="0" err="1"/>
              <a:t>pada</a:t>
            </a:r>
            <a:r>
              <a:rPr lang="en-US" sz="2000" dirty="0"/>
              <a:t> </a:t>
            </a:r>
            <a:r>
              <a:rPr lang="en-US" sz="2000" i="1" dirty="0"/>
              <a:t>privilege </a:t>
            </a:r>
            <a:r>
              <a:rPr lang="en-US" sz="2000" dirty="0" err="1"/>
              <a:t>sosial</a:t>
            </a:r>
            <a:r>
              <a:rPr lang="en-US" sz="2000" dirty="0"/>
              <a:t>, </a:t>
            </a:r>
            <a:r>
              <a:rPr lang="en-US" sz="2000" dirty="0" err="1"/>
              <a:t>kultural</a:t>
            </a:r>
            <a:r>
              <a:rPr lang="en-US" sz="2000" dirty="0"/>
              <a:t> </a:t>
            </a:r>
            <a:r>
              <a:rPr lang="en-US" sz="2000" dirty="0" err="1"/>
              <a:t>dan</a:t>
            </a:r>
            <a:r>
              <a:rPr lang="en-US" sz="2000" dirty="0"/>
              <a:t> </a:t>
            </a:r>
            <a:r>
              <a:rPr lang="en-US" sz="2000" dirty="0" err="1"/>
              <a:t>ekonomi</a:t>
            </a:r>
            <a:r>
              <a:rPr lang="en-US" sz="2000" dirty="0"/>
              <a:t>. </a:t>
            </a:r>
            <a:r>
              <a:rPr lang="en-US" sz="2000" dirty="0" err="1"/>
              <a:t>Biasanya</a:t>
            </a:r>
            <a:r>
              <a:rPr lang="en-US" sz="2000" dirty="0"/>
              <a:t> </a:t>
            </a:r>
            <a:r>
              <a:rPr lang="en-US" sz="2000" dirty="0" err="1"/>
              <a:t>merupakan</a:t>
            </a:r>
            <a:r>
              <a:rPr lang="en-US" sz="2000" dirty="0"/>
              <a:t> orang-orang </a:t>
            </a:r>
            <a:r>
              <a:rPr lang="en-US" sz="2000" dirty="0" err="1"/>
              <a:t>tua</a:t>
            </a:r>
            <a:r>
              <a:rPr lang="en-US" sz="2000" dirty="0"/>
              <a:t> (60an) yang </a:t>
            </a:r>
            <a:r>
              <a:rPr lang="en-US" sz="2000" dirty="0" err="1"/>
              <a:t>memiliki</a:t>
            </a:r>
            <a:r>
              <a:rPr lang="en-US" sz="2000" dirty="0"/>
              <a:t> </a:t>
            </a:r>
            <a:r>
              <a:rPr lang="en-US" sz="2000" dirty="0" err="1"/>
              <a:t>properti</a:t>
            </a:r>
            <a:r>
              <a:rPr lang="en-US" sz="2000" dirty="0"/>
              <a:t> </a:t>
            </a:r>
            <a:r>
              <a:rPr lang="en-US" sz="2000" dirty="0" err="1"/>
              <a:t>dengan</a:t>
            </a:r>
            <a:r>
              <a:rPr lang="en-US" sz="2000" dirty="0"/>
              <a:t> </a:t>
            </a:r>
            <a:r>
              <a:rPr lang="en-US" sz="2000" dirty="0" err="1"/>
              <a:t>harga</a:t>
            </a:r>
            <a:r>
              <a:rPr lang="en-US" sz="2000" dirty="0"/>
              <a:t> yang mahal.</a:t>
            </a:r>
            <a:endParaRPr lang="en-US" sz="2000" i="1" dirty="0"/>
          </a:p>
        </p:txBody>
      </p:sp>
    </p:spTree>
    <p:extLst>
      <p:ext uri="{BB962C8B-B14F-4D97-AF65-F5344CB8AC3E}">
        <p14:creationId xmlns:p14="http://schemas.microsoft.com/office/powerpoint/2010/main" val="614086383"/>
      </p:ext>
    </p:extLst>
  </p:cSld>
  <p:clrMapOvr>
    <a:masterClrMapping/>
  </p:clrMapOvr>
</p:sld>
</file>

<file path=ppt/theme/theme1.xml><?xml version="1.0" encoding="utf-8"?>
<a:theme xmlns:a="http://schemas.openxmlformats.org/drawingml/2006/main" name="psiunair_blu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Verve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siunair_blue" id="{3C9B8563-235D-4690-93EB-C1E4B836BAD2}" vid="{68C260DF-F481-4FD5-8772-BDB4C507B49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psiunair_blue</Template>
  <TotalTime>1761</TotalTime>
  <Words>1376</Words>
  <Application>Microsoft Office PowerPoint</Application>
  <PresentationFormat>Widescreen</PresentationFormat>
  <Paragraphs>72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Calibri</vt:lpstr>
      <vt:lpstr>Wingdings</vt:lpstr>
      <vt:lpstr>psiunair_blue</vt:lpstr>
      <vt:lpstr>Kelas Sosial, Kemiskinan dan Kesehatan Mental</vt:lpstr>
      <vt:lpstr>Pengantar</vt:lpstr>
      <vt:lpstr>Life course perspective</vt:lpstr>
      <vt:lpstr>…cont’d</vt:lpstr>
      <vt:lpstr>The causal chain</vt:lpstr>
      <vt:lpstr>…and the chain continues</vt:lpstr>
      <vt:lpstr>Kesenjangan dan kesehatan (1)</vt:lpstr>
      <vt:lpstr>Kesenjangan dan kesehatan (2)</vt:lpstr>
      <vt:lpstr>Stratifikasi sosial – bagaimana mengukurnya? (1)</vt:lpstr>
      <vt:lpstr>Stratifikasi sosial – bagaimana mengukurnya? (2)</vt:lpstr>
      <vt:lpstr>Kemiskinan dan gangguan mental (1)</vt:lpstr>
      <vt:lpstr>Kemiskinan dan gangguan mental (2)</vt:lpstr>
      <vt:lpstr>Kemiskinan dan gangguan mental (2)</vt:lpstr>
      <vt:lpstr>PowerPoint Presentation</vt:lpstr>
    </vt:vector>
  </TitlesOfParts>
  <Company>Psikologi Unair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Rizqy Amelia Zein</dc:creator>
  <cp:lastModifiedBy>Rizqy Amelia Zein</cp:lastModifiedBy>
  <cp:revision>53</cp:revision>
  <dcterms:created xsi:type="dcterms:W3CDTF">2014-08-18T09:13:02Z</dcterms:created>
  <dcterms:modified xsi:type="dcterms:W3CDTF">2018-03-11T15:13:28Z</dcterms:modified>
</cp:coreProperties>
</file>