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8" r:id="rId3"/>
    <p:sldId id="271" r:id="rId4"/>
    <p:sldId id="270" r:id="rId5"/>
    <p:sldId id="272" r:id="rId6"/>
    <p:sldId id="273" r:id="rId7"/>
    <p:sldId id="274" r:id="rId8"/>
    <p:sldId id="277" r:id="rId9"/>
    <p:sldId id="275" r:id="rId10"/>
    <p:sldId id="276" r:id="rId11"/>
    <p:sldId id="278" r:id="rId12"/>
    <p:sldId id="269" r:id="rId13"/>
    <p:sldId id="279" r:id="rId14"/>
    <p:sldId id="280" r:id="rId15"/>
    <p:sldId id="281" r:id="rId16"/>
    <p:sldId id="282" r:id="rId17"/>
    <p:sldId id="28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6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BED57-57DA-437D-BA9D-2C8204DC7069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8FFAB-9B5E-4BA1-A742-7CBAF6E73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564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8FFAB-9B5E-4BA1-A742-7CBAF6E73DA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93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5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49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6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6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15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50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13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92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67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74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86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FDF69D3-A241-41F2-9E2C-2BA1D6478157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 defTabSz="91429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65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281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1313" indent="-3413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580" y="590842"/>
            <a:ext cx="6789742" cy="1405892"/>
          </a:xfrm>
        </p:spPr>
        <p:txBody>
          <a:bodyPr/>
          <a:lstStyle/>
          <a:p>
            <a:r>
              <a:rPr lang="en-GB" b="1" dirty="0"/>
              <a:t>How to write a Policy Brief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512580" y="2743072"/>
            <a:ext cx="6789742" cy="70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sz="3600" b="1" dirty="0"/>
              <a:t>Community Mental Health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12580" y="4895302"/>
            <a:ext cx="6789742" cy="1405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400" b="1" dirty="0"/>
              <a:t>Faculty of Psychology </a:t>
            </a:r>
            <a:r>
              <a:rPr lang="en-US" sz="2400" b="1" dirty="0" err="1"/>
              <a:t>Airlangga</a:t>
            </a:r>
            <a:r>
              <a:rPr lang="en-US" sz="2400" b="1" dirty="0"/>
              <a:t> University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46980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4729018" cy="960438"/>
          </a:xfrm>
        </p:spPr>
        <p:txBody>
          <a:bodyPr/>
          <a:lstStyle/>
          <a:p>
            <a:pPr algn="l"/>
            <a:r>
              <a:rPr lang="en-GB" b="1" dirty="0"/>
              <a:t>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5117432" cy="4525963"/>
          </a:xfrm>
        </p:spPr>
        <p:txBody>
          <a:bodyPr/>
          <a:lstStyle/>
          <a:p>
            <a:r>
              <a:rPr lang="en-US" dirty="0"/>
              <a:t>Explains how study conducted </a:t>
            </a:r>
          </a:p>
          <a:p>
            <a:r>
              <a:rPr lang="en-US" dirty="0"/>
              <a:t>Relates who conducted study </a:t>
            </a:r>
          </a:p>
          <a:p>
            <a:r>
              <a:rPr lang="en-US" dirty="0"/>
              <a:t>Describes relevant background </a:t>
            </a:r>
          </a:p>
          <a:p>
            <a:r>
              <a:rPr lang="en-US" dirty="0"/>
              <a:t>Identifies method used to collect data </a:t>
            </a:r>
          </a:p>
          <a:p>
            <a:endParaRPr lang="en-US" sz="24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3E541DF-D370-4AD4-BD6E-FB6BC9986C59}"/>
              </a:ext>
            </a:extLst>
          </p:cNvPr>
          <p:cNvSpPr txBox="1">
            <a:spLocks/>
          </p:cNvSpPr>
          <p:nvPr/>
        </p:nvSpPr>
        <p:spPr bwMode="auto">
          <a:xfrm>
            <a:off x="5532825" y="460557"/>
            <a:ext cx="6520921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GB" b="1" dirty="0"/>
              <a:t>Result: What did we learn?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FE2E35E-EED3-4DF2-A218-5FC4C91BB0E2}"/>
              </a:ext>
            </a:extLst>
          </p:cNvPr>
          <p:cNvSpPr txBox="1">
            <a:spLocks/>
          </p:cNvSpPr>
          <p:nvPr/>
        </p:nvSpPr>
        <p:spPr bwMode="auto">
          <a:xfrm>
            <a:off x="5532824" y="1418684"/>
            <a:ext cx="652092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marL="341313" indent="-341313" algn="l" defTabSz="9128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9128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defTabSz="9128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613" indent="-227013" algn="l" defTabSz="9128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defTabSz="912813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298" indent="-228573" algn="l" defTabSz="9142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443" indent="-228573" algn="l" defTabSz="9142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589" indent="-228573" algn="l" defTabSz="9142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734" indent="-228573" algn="l" defTabSz="9142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Make content easy to follow </a:t>
            </a:r>
          </a:p>
          <a:p>
            <a:r>
              <a:rPr lang="en-US" dirty="0"/>
              <a:t>Start by painting a general picture </a:t>
            </a:r>
          </a:p>
          <a:p>
            <a:r>
              <a:rPr lang="en-US" dirty="0"/>
              <a:t>Move from general to specific </a:t>
            </a:r>
          </a:p>
          <a:p>
            <a:r>
              <a:rPr lang="en-US" dirty="0"/>
              <a:t>Base conclusions on results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2774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Result – Example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DA9C69-EA44-43E3-AE31-06A9D0D878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661940"/>
            <a:ext cx="7165982" cy="403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383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dirty="0"/>
              <a:t>Use section to interpret data </a:t>
            </a:r>
          </a:p>
          <a:p>
            <a:r>
              <a:rPr lang="en-US" dirty="0"/>
              <a:t>Aim for concrete conclusions </a:t>
            </a:r>
          </a:p>
          <a:p>
            <a:r>
              <a:rPr lang="en-US" dirty="0"/>
              <a:t>Express ideas using strong assertions </a:t>
            </a:r>
          </a:p>
          <a:p>
            <a:r>
              <a:rPr lang="en-US" dirty="0"/>
              <a:t>Ensure ideas are balanced and defensible </a:t>
            </a:r>
          </a:p>
          <a:p>
            <a:r>
              <a:rPr lang="en-US" dirty="0"/>
              <a:t>If hypothesis abandoned, say why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7006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Conclusion – Example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66D762-E247-4E2F-92BB-2A90B938F5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517" y="1417638"/>
            <a:ext cx="7446706" cy="474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864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Implication &amp; recommendation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5358063" cy="4525963"/>
          </a:xfrm>
        </p:spPr>
        <p:txBody>
          <a:bodyPr/>
          <a:lstStyle/>
          <a:p>
            <a:r>
              <a:rPr lang="en-US" dirty="0"/>
              <a:t>Implications are what could happen </a:t>
            </a:r>
          </a:p>
          <a:p>
            <a:r>
              <a:rPr lang="en-US" dirty="0"/>
              <a:t>Recommendations are what should happen </a:t>
            </a:r>
          </a:p>
          <a:p>
            <a:r>
              <a:rPr lang="en-US" dirty="0"/>
              <a:t>Both flow from conclusions </a:t>
            </a:r>
          </a:p>
          <a:p>
            <a:r>
              <a:rPr lang="en-US" dirty="0"/>
              <a:t>Both must be supported by evidence </a:t>
            </a:r>
          </a:p>
          <a:p>
            <a:endParaRPr lang="en-US" sz="2400" dirty="0"/>
          </a:p>
        </p:txBody>
      </p:sp>
      <p:pic>
        <p:nvPicPr>
          <p:cNvPr id="5122" name="Picture 2" descr="http://www.andrewmyoung.com/portfolio/wp-content/uploads/2012/08/sciencepaperairplaneA.M.Y.Art_.jpg">
            <a:extLst>
              <a:ext uri="{FF2B5EF4-FFF2-40B4-BE49-F238E27FC236}">
                <a16:creationId xmlns:a16="http://schemas.microsoft.com/office/drawing/2014/main" id="{48F205D3-FFD7-4199-A692-5A9E0839D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339" y="1543660"/>
            <a:ext cx="5532580" cy="4273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03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Implication: If…then…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dirty="0"/>
              <a:t>Describe what researcher thinks will be the consequences </a:t>
            </a:r>
          </a:p>
          <a:p>
            <a:r>
              <a:rPr lang="en-US" dirty="0"/>
              <a:t>Less direct than recommendations </a:t>
            </a:r>
          </a:p>
          <a:p>
            <a:r>
              <a:rPr lang="en-US" dirty="0"/>
              <a:t>Useful when advice not requested </a:t>
            </a:r>
          </a:p>
          <a:p>
            <a:r>
              <a:rPr lang="en-US" dirty="0"/>
              <a:t>Softer approach but still can be persuasive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0862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Recommendation: a call to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4588042" cy="4525963"/>
          </a:xfrm>
        </p:spPr>
        <p:txBody>
          <a:bodyPr/>
          <a:lstStyle/>
          <a:p>
            <a:r>
              <a:rPr lang="en-US" dirty="0"/>
              <a:t>Describe clearly what should happen next </a:t>
            </a:r>
          </a:p>
          <a:p>
            <a:r>
              <a:rPr lang="en-US" dirty="0"/>
              <a:t>State as precise steps </a:t>
            </a:r>
          </a:p>
          <a:p>
            <a:r>
              <a:rPr lang="en-US" dirty="0"/>
              <a:t>Ensure they are relevant, credible and feasible </a:t>
            </a: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A388D2-E548-42F8-BBA3-54EBF2463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0286" y="1475374"/>
            <a:ext cx="6762114" cy="3907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46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Think ahead and look back…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dirty="0"/>
              <a:t>Conduct a 20-second test – what stood out? </a:t>
            </a:r>
          </a:p>
          <a:p>
            <a:r>
              <a:rPr lang="en-US" dirty="0"/>
              <a:t>Try to make more user friendly </a:t>
            </a:r>
          </a:p>
          <a:p>
            <a:r>
              <a:rPr lang="en-US" dirty="0"/>
              <a:t>Go on a jargon hunt </a:t>
            </a:r>
          </a:p>
          <a:p>
            <a:r>
              <a:rPr lang="en-US" dirty="0"/>
              <a:t>Don’t overuse statistics </a:t>
            </a:r>
          </a:p>
          <a:p>
            <a:r>
              <a:rPr lang="en-US" dirty="0"/>
              <a:t>Check arguments, proof, persuasion </a:t>
            </a:r>
          </a:p>
          <a:p>
            <a:r>
              <a:rPr lang="en-US" dirty="0"/>
              <a:t>Build a Q &amp; A (FAQ like) package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9495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dirty="0"/>
              <a:t>Planning your policy brief</a:t>
            </a:r>
          </a:p>
          <a:p>
            <a:r>
              <a:rPr lang="en-US" dirty="0"/>
              <a:t>Policy brief template</a:t>
            </a:r>
          </a:p>
          <a:p>
            <a:r>
              <a:rPr lang="en-US" dirty="0"/>
              <a:t>Checking your policy brief</a:t>
            </a:r>
          </a:p>
        </p:txBody>
      </p:sp>
      <p:pic>
        <p:nvPicPr>
          <p:cNvPr id="2052" name="Picture 4" descr="http://asymptotia.com/wp-images/2008/07/ucs_cartoons_2008-7.jpg">
            <a:extLst>
              <a:ext uri="{FF2B5EF4-FFF2-40B4-BE49-F238E27FC236}">
                <a16:creationId xmlns:a16="http://schemas.microsoft.com/office/drawing/2014/main" id="{EF75B8B8-2267-44AC-9165-DF7AE7F9E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774" y="661122"/>
            <a:ext cx="5356225" cy="469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02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Planning your policy brief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5486400" cy="4525963"/>
          </a:xfrm>
        </p:spPr>
        <p:txBody>
          <a:bodyPr/>
          <a:lstStyle/>
          <a:p>
            <a:r>
              <a:rPr lang="en-US" sz="2400" dirty="0"/>
              <a:t>What is a policy brief?</a:t>
            </a:r>
          </a:p>
          <a:p>
            <a:pPr lvl="1"/>
            <a:r>
              <a:rPr lang="en-US" sz="2000" dirty="0"/>
              <a:t>A short document that presents the findings and recommendations of a research project to a non-specialized audience </a:t>
            </a:r>
          </a:p>
          <a:p>
            <a:pPr lvl="1"/>
            <a:r>
              <a:rPr lang="en-US" sz="2000" dirty="0"/>
              <a:t>A medium for exploring an issue and distilling lessons learned from the research </a:t>
            </a:r>
          </a:p>
          <a:p>
            <a:pPr lvl="1"/>
            <a:r>
              <a:rPr lang="en-US" sz="2000" dirty="0"/>
              <a:t>A vehicle for providing policy advice.</a:t>
            </a:r>
          </a:p>
          <a:p>
            <a:r>
              <a:rPr lang="en-US" sz="2400" dirty="0"/>
              <a:t>A policy brief is:</a:t>
            </a:r>
          </a:p>
          <a:p>
            <a:pPr lvl="1"/>
            <a:r>
              <a:rPr lang="en-US" sz="2000" dirty="0"/>
              <a:t>A stand alone document</a:t>
            </a:r>
          </a:p>
          <a:p>
            <a:pPr lvl="1"/>
            <a:r>
              <a:rPr lang="en-US" sz="2000" dirty="0"/>
              <a:t>Focused on a single topic</a:t>
            </a:r>
          </a:p>
          <a:p>
            <a:pPr lvl="1"/>
            <a:r>
              <a:rPr lang="en-US" sz="2000" dirty="0"/>
              <a:t>No more than 2-4 pages (1,500 words)</a:t>
            </a:r>
          </a:p>
        </p:txBody>
      </p:sp>
      <p:pic>
        <p:nvPicPr>
          <p:cNvPr id="1026" name="Picture 2" descr="https://image.slidesharecdn.com/rupp-policybrief-150809165839-lva1-app6892/95/mental-health-in-schools-a-policy-brief-1-638.jpg?cb=1498054189">
            <a:extLst>
              <a:ext uri="{FF2B5EF4-FFF2-40B4-BE49-F238E27FC236}">
                <a16:creationId xmlns:a16="http://schemas.microsoft.com/office/drawing/2014/main" id="{EB6A7057-A52B-433B-9AD9-4A5DEAB11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4586" y="188487"/>
            <a:ext cx="4798724" cy="621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588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Audience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/>
              <a:t>Who are your readers?</a:t>
            </a:r>
          </a:p>
          <a:p>
            <a:pPr lvl="1"/>
            <a:r>
              <a:rPr lang="en-US" sz="2000" dirty="0"/>
              <a:t>Who am I writing this brief for?</a:t>
            </a:r>
          </a:p>
          <a:p>
            <a:pPr lvl="1"/>
            <a:r>
              <a:rPr lang="en-US" sz="2000" dirty="0"/>
              <a:t>How knowledgeable are they about the topic?</a:t>
            </a:r>
          </a:p>
          <a:p>
            <a:pPr lvl="1"/>
            <a:r>
              <a:rPr lang="en-US" sz="2000" dirty="0"/>
              <a:t>How open are they to the message?</a:t>
            </a:r>
          </a:p>
          <a:p>
            <a:r>
              <a:rPr lang="en-US" sz="2400" dirty="0"/>
              <a:t>How can I reach the readers?</a:t>
            </a:r>
          </a:p>
          <a:p>
            <a:pPr lvl="1"/>
            <a:r>
              <a:rPr lang="en-US" sz="2000" dirty="0"/>
              <a:t>What questions need answers?</a:t>
            </a:r>
          </a:p>
          <a:p>
            <a:pPr lvl="1"/>
            <a:r>
              <a:rPr lang="en-US" sz="2000" dirty="0"/>
              <a:t>What are their interests, concerns?</a:t>
            </a:r>
          </a:p>
          <a:p>
            <a:pPr lvl="1"/>
            <a:r>
              <a:rPr lang="en-US" sz="2000" dirty="0"/>
              <a:t>What does it take to reach specific readers such as media or decision-makers? </a:t>
            </a:r>
          </a:p>
          <a:p>
            <a:r>
              <a:rPr lang="en-US" sz="2400" dirty="0"/>
              <a:t>Using the power of persuasion</a:t>
            </a:r>
            <a:endParaRPr lang="en-US" sz="2000" dirty="0"/>
          </a:p>
          <a:p>
            <a:pPr lvl="1"/>
            <a:r>
              <a:rPr lang="en-US" sz="2000" dirty="0"/>
              <a:t>Answer the question “What value does this have for me?” </a:t>
            </a:r>
          </a:p>
          <a:p>
            <a:pPr lvl="1"/>
            <a:r>
              <a:rPr lang="en-US" sz="2000" dirty="0"/>
              <a:t>Describe the urgency of the situation </a:t>
            </a:r>
          </a:p>
          <a:p>
            <a:pPr lvl="1"/>
            <a:r>
              <a:rPr lang="en-US" sz="2000" dirty="0"/>
              <a:t>Speak in terms of benefits and advantages </a:t>
            </a:r>
          </a:p>
          <a:p>
            <a:pPr lvl="1"/>
            <a:endParaRPr lang="en-US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80817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Policy brief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6114473" cy="4525963"/>
          </a:xfrm>
        </p:spPr>
        <p:txBody>
          <a:bodyPr/>
          <a:lstStyle/>
          <a:p>
            <a:r>
              <a:rPr lang="en-US" dirty="0"/>
              <a:t>Executive Summary </a:t>
            </a:r>
          </a:p>
          <a:p>
            <a:r>
              <a:rPr lang="en-US" dirty="0"/>
              <a:t>Introduction </a:t>
            </a:r>
          </a:p>
          <a:p>
            <a:r>
              <a:rPr lang="en-US" dirty="0"/>
              <a:t>Approaches and Results </a:t>
            </a:r>
          </a:p>
          <a:p>
            <a:r>
              <a:rPr lang="en-US" dirty="0"/>
              <a:t>Conclusion </a:t>
            </a:r>
          </a:p>
          <a:p>
            <a:r>
              <a:rPr lang="en-US" dirty="0"/>
              <a:t>Implications and Recommendations </a:t>
            </a:r>
          </a:p>
        </p:txBody>
      </p:sp>
      <p:pic>
        <p:nvPicPr>
          <p:cNvPr id="3074" name="Picture 2" descr="https://www.ucsusa.org/sites/default/files/legacy/assets/images/si/cartoon-contest-2013/Springer.jpg">
            <a:extLst>
              <a:ext uri="{FF2B5EF4-FFF2-40B4-BE49-F238E27FC236}">
                <a16:creationId xmlns:a16="http://schemas.microsoft.com/office/drawing/2014/main" id="{C91C2288-2005-4463-9210-490FB03AC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3345" y="1510758"/>
            <a:ext cx="5874327" cy="3929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144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Lead with a short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executive statement will: </a:t>
            </a:r>
          </a:p>
          <a:p>
            <a:r>
              <a:rPr lang="en-US" dirty="0"/>
              <a:t>Distil the essence of the brief </a:t>
            </a:r>
          </a:p>
          <a:p>
            <a:r>
              <a:rPr lang="en-US" dirty="0"/>
              <a:t>Provide an overview for busy readers </a:t>
            </a:r>
          </a:p>
          <a:p>
            <a:r>
              <a:rPr lang="en-US" dirty="0"/>
              <a:t>Entice readers to go further </a:t>
            </a:r>
          </a:p>
          <a:p>
            <a:r>
              <a:rPr lang="en-US" dirty="0"/>
              <a:t>Appear on cover or top of first page </a:t>
            </a:r>
          </a:p>
          <a:p>
            <a:r>
              <a:rPr lang="en-US" dirty="0"/>
              <a:t>Be written last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741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dirty="0"/>
              <a:t>Answers the question why </a:t>
            </a:r>
          </a:p>
          <a:p>
            <a:r>
              <a:rPr lang="en-US" dirty="0"/>
              <a:t>Explains the significance/urgency of the issue </a:t>
            </a:r>
          </a:p>
          <a:p>
            <a:r>
              <a:rPr lang="en-US" dirty="0"/>
              <a:t>Describes research objective </a:t>
            </a:r>
          </a:p>
          <a:p>
            <a:r>
              <a:rPr lang="en-US" dirty="0"/>
              <a:t>Gives overview of findings, conclusions </a:t>
            </a:r>
          </a:p>
          <a:p>
            <a:r>
              <a:rPr lang="en-US" dirty="0"/>
              <a:t>Creates curiosity for rest of brief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2436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47575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Introduction – Example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31EF8B-A4D2-4A3F-AC22-1D42E2596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417638"/>
            <a:ext cx="6011425" cy="458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893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Approaches &amp;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5680364" cy="4525963"/>
          </a:xfrm>
        </p:spPr>
        <p:txBody>
          <a:bodyPr/>
          <a:lstStyle/>
          <a:p>
            <a:r>
              <a:rPr lang="en-US" dirty="0"/>
              <a:t>Provides summary of the facts </a:t>
            </a:r>
          </a:p>
          <a:p>
            <a:r>
              <a:rPr lang="en-US" dirty="0"/>
              <a:t>Describes issue and context </a:t>
            </a:r>
          </a:p>
          <a:p>
            <a:r>
              <a:rPr lang="en-US" dirty="0"/>
              <a:t>Describes research and analysis </a:t>
            </a:r>
          </a:p>
          <a:p>
            <a:r>
              <a:rPr lang="en-US" dirty="0"/>
              <a:t>Should not be overly technical </a:t>
            </a:r>
          </a:p>
          <a:p>
            <a:r>
              <a:rPr lang="en-US" dirty="0"/>
              <a:t>Highlight benefits, opportunities </a:t>
            </a:r>
          </a:p>
          <a:p>
            <a:endParaRPr lang="en-US" sz="2400" dirty="0"/>
          </a:p>
        </p:txBody>
      </p:sp>
      <p:pic>
        <p:nvPicPr>
          <p:cNvPr id="4098" name="Picture 2" descr="http://www.inkcinct.com.au/web-pages/cartoons/past/2007/2007-098-climate-change-impact.jpg">
            <a:extLst>
              <a:ext uri="{FF2B5EF4-FFF2-40B4-BE49-F238E27FC236}">
                <a16:creationId xmlns:a16="http://schemas.microsoft.com/office/drawing/2014/main" id="{AAA55B97-41CF-4A96-99F3-08C7B7EF3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307" y="1547812"/>
            <a:ext cx="4857750" cy="376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009454"/>
      </p:ext>
    </p:extLst>
  </p:cSld>
  <p:clrMapOvr>
    <a:masterClrMapping/>
  </p:clrMapOvr>
</p:sld>
</file>

<file path=ppt/theme/theme1.xml><?xml version="1.0" encoding="utf-8"?>
<a:theme xmlns:a="http://schemas.openxmlformats.org/drawingml/2006/main" name="psiunair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iunair_blue" id="{3C9B8563-235D-4690-93EB-C1E4B836BAD2}" vid="{68C260DF-F481-4FD5-8772-BDB4C507B4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psiunair_blue</Template>
  <TotalTime>1485</TotalTime>
  <Words>497</Words>
  <Application>Microsoft Office PowerPoint</Application>
  <PresentationFormat>Widescreen</PresentationFormat>
  <Paragraphs>95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psiunair_blue</vt:lpstr>
      <vt:lpstr>How to write a Policy Brief</vt:lpstr>
      <vt:lpstr>Outline</vt:lpstr>
      <vt:lpstr>Planning your policy brief</vt:lpstr>
      <vt:lpstr>Audience</vt:lpstr>
      <vt:lpstr>Policy brief template</vt:lpstr>
      <vt:lpstr>Lead with a short statement</vt:lpstr>
      <vt:lpstr>Introduction</vt:lpstr>
      <vt:lpstr>Introduction – Example</vt:lpstr>
      <vt:lpstr>Approaches &amp; result</vt:lpstr>
      <vt:lpstr>Approaches</vt:lpstr>
      <vt:lpstr>Result – Example </vt:lpstr>
      <vt:lpstr>Conclusion</vt:lpstr>
      <vt:lpstr>Conclusion – Example </vt:lpstr>
      <vt:lpstr>Implication &amp; recommendation </vt:lpstr>
      <vt:lpstr>Implication: If…then…</vt:lpstr>
      <vt:lpstr>Recommendation: a call to action</vt:lpstr>
      <vt:lpstr>Think ahead and look back…</vt:lpstr>
    </vt:vector>
  </TitlesOfParts>
  <Company>Psikologi Unair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Rizqy Amelia Zein</dc:creator>
  <cp:lastModifiedBy>Rizqy Amelia Zein</cp:lastModifiedBy>
  <cp:revision>38</cp:revision>
  <dcterms:created xsi:type="dcterms:W3CDTF">2014-08-18T09:13:02Z</dcterms:created>
  <dcterms:modified xsi:type="dcterms:W3CDTF">2018-03-18T16:59:39Z</dcterms:modified>
</cp:coreProperties>
</file>