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1" r:id="rId4"/>
    <p:sldId id="270" r:id="rId5"/>
    <p:sldId id="273" r:id="rId6"/>
    <p:sldId id="269" r:id="rId7"/>
    <p:sldId id="272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5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9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6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6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15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0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3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92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67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74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6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FDF69D3-A241-41F2-9E2C-2BA1D6478157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 defTabSz="91429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65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aya.tempo.co/read/566006/pemerintah-ragukan-riset-penderita-skizofrenia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006" y="556806"/>
            <a:ext cx="7140550" cy="1405892"/>
          </a:xfrm>
        </p:spPr>
        <p:txBody>
          <a:bodyPr/>
          <a:lstStyle/>
          <a:p>
            <a:r>
              <a:rPr lang="en-GB" b="1" dirty="0" err="1"/>
              <a:t>Kondisi</a:t>
            </a:r>
            <a:r>
              <a:rPr lang="en-GB" b="1" dirty="0"/>
              <a:t> </a:t>
            </a:r>
            <a:r>
              <a:rPr lang="en-GB" b="1" dirty="0" err="1"/>
              <a:t>Terkini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Mental Masyarakat Indonesia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512580" y="2762950"/>
            <a:ext cx="6789742" cy="7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sz="3600" b="1" dirty="0"/>
              <a:t>MK </a:t>
            </a:r>
            <a:r>
              <a:rPr lang="en-GB" sz="3600" b="1" dirty="0" err="1"/>
              <a:t>Kesehatan</a:t>
            </a:r>
            <a:r>
              <a:rPr lang="en-GB" sz="3600" b="1" dirty="0"/>
              <a:t> Mental </a:t>
            </a:r>
            <a:r>
              <a:rPr lang="en-GB" sz="3600" b="1" dirty="0" err="1"/>
              <a:t>Komunitas</a:t>
            </a:r>
            <a:endParaRPr lang="en-GB" sz="3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12580" y="4895302"/>
            <a:ext cx="6789742" cy="1405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400" b="1"/>
              <a:t>Rizqy Amelia Zein</a:t>
            </a:r>
          </a:p>
          <a:p>
            <a:r>
              <a:rPr lang="en-US" sz="2400" b="1"/>
              <a:t>Departemen </a:t>
            </a:r>
            <a:r>
              <a:rPr lang="en-US" sz="2400" b="1" dirty="0" err="1"/>
              <a:t>Psikologi</a:t>
            </a:r>
            <a:r>
              <a:rPr lang="en-US" sz="2400" b="1" dirty="0"/>
              <a:t> </a:t>
            </a:r>
            <a:r>
              <a:rPr lang="en-US" sz="2400" b="1" dirty="0" err="1"/>
              <a:t>Kepribadian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Sosial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4698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8298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Kondisi</a:t>
            </a:r>
            <a:r>
              <a:rPr lang="en-GB" b="1" dirty="0"/>
              <a:t> global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nasional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8736"/>
            <a:ext cx="10972800" cy="4525963"/>
          </a:xfrm>
        </p:spPr>
        <p:txBody>
          <a:bodyPr/>
          <a:lstStyle/>
          <a:p>
            <a:r>
              <a:rPr lang="en-US" sz="2400" b="1" dirty="0"/>
              <a:t>The Global Burden of Disease Study (IHME) 2015</a:t>
            </a:r>
          </a:p>
          <a:p>
            <a:pPr lvl="1"/>
            <a:r>
              <a:rPr lang="en-US" sz="2000" dirty="0"/>
              <a:t>6 </a:t>
            </a:r>
            <a:r>
              <a:rPr lang="en-US" sz="2000" dirty="0" err="1"/>
              <a:t>dari</a:t>
            </a:r>
            <a:r>
              <a:rPr lang="en-US" sz="2000" dirty="0"/>
              <a:t> 20 </a:t>
            </a:r>
            <a:r>
              <a:rPr lang="en-US" sz="2000" dirty="0" err="1"/>
              <a:t>penyakit</a:t>
            </a:r>
            <a:r>
              <a:rPr lang="en-US" sz="2000" dirty="0"/>
              <a:t> yang </a:t>
            </a:r>
            <a:r>
              <a:rPr lang="en-US" sz="2000" dirty="0" err="1"/>
              <a:t>menyebabkan</a:t>
            </a:r>
            <a:r>
              <a:rPr lang="en-US" sz="2000" dirty="0"/>
              <a:t> </a:t>
            </a:r>
            <a:r>
              <a:rPr lang="en-US" sz="2000" dirty="0" err="1"/>
              <a:t>disabilitas</a:t>
            </a:r>
            <a:r>
              <a:rPr lang="en-US" sz="2000" dirty="0"/>
              <a:t> (</a:t>
            </a:r>
            <a:r>
              <a:rPr lang="en-US" sz="2000" i="1" dirty="0"/>
              <a:t>years lost due to disability </a:t>
            </a:r>
            <a:r>
              <a:rPr lang="en-US" sz="2000" dirty="0"/>
              <a:t>– YLD)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</a:t>
            </a:r>
          </a:p>
          <a:p>
            <a:pPr lvl="1"/>
            <a:r>
              <a:rPr lang="en-US" sz="2000" i="1" dirty="0"/>
              <a:t>Unipolar Depressive Disorder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penyakit</a:t>
            </a:r>
            <a:r>
              <a:rPr lang="en-US" sz="2000" dirty="0"/>
              <a:t> </a:t>
            </a:r>
            <a:r>
              <a:rPr lang="en-US" sz="2000" dirty="0" err="1"/>
              <a:t>urutan</a:t>
            </a:r>
            <a:r>
              <a:rPr lang="en-US" sz="2000" dirty="0"/>
              <a:t> ke-9 </a:t>
            </a:r>
            <a:r>
              <a:rPr lang="en-US" sz="2000" dirty="0" err="1"/>
              <a:t>dari</a:t>
            </a:r>
            <a:r>
              <a:rPr lang="en-US" sz="2000" dirty="0"/>
              <a:t> 20 </a:t>
            </a:r>
            <a:r>
              <a:rPr lang="en-US" sz="2000" dirty="0" err="1"/>
              <a:t>penyakit</a:t>
            </a:r>
            <a:r>
              <a:rPr lang="en-US" sz="2000" dirty="0"/>
              <a:t> yang </a:t>
            </a:r>
            <a:r>
              <a:rPr lang="en-US" sz="2000" dirty="0" err="1"/>
              <a:t>menyebabkan</a:t>
            </a:r>
            <a:r>
              <a:rPr lang="en-US" sz="2000" dirty="0"/>
              <a:t> </a:t>
            </a:r>
            <a:r>
              <a:rPr lang="en-US" sz="2000" dirty="0" err="1"/>
              <a:t>hilangnya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dirty="0" err="1"/>
              <a:t>produktif</a:t>
            </a:r>
            <a:r>
              <a:rPr lang="en-US" sz="2000" dirty="0"/>
              <a:t> </a:t>
            </a:r>
            <a:r>
              <a:rPr lang="en-US" sz="2000" dirty="0" err="1"/>
              <a:t>akibat</a:t>
            </a:r>
            <a:r>
              <a:rPr lang="en-US" sz="2000" dirty="0"/>
              <a:t> </a:t>
            </a:r>
            <a:r>
              <a:rPr lang="en-US" sz="2000" dirty="0" err="1"/>
              <a:t>kematian</a:t>
            </a:r>
            <a:r>
              <a:rPr lang="en-US" sz="2000" dirty="0"/>
              <a:t> </a:t>
            </a:r>
            <a:r>
              <a:rPr lang="en-US" sz="2000" dirty="0" err="1"/>
              <a:t>prematur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disabilitas</a:t>
            </a:r>
            <a:r>
              <a:rPr lang="en-US" sz="2000" dirty="0"/>
              <a:t> (</a:t>
            </a:r>
            <a:r>
              <a:rPr lang="en-US" sz="2000" i="1" dirty="0"/>
              <a:t>daily-adjusted life years – </a:t>
            </a:r>
            <a:r>
              <a:rPr lang="en-US" sz="2000" dirty="0"/>
              <a:t>DALY)</a:t>
            </a:r>
            <a:endParaRPr lang="en-US" sz="2000" i="1" dirty="0"/>
          </a:p>
          <a:p>
            <a:r>
              <a:rPr lang="en-US" sz="2400" b="1" dirty="0"/>
              <a:t>RISKESDAS 2007 &amp; 2013</a:t>
            </a:r>
          </a:p>
          <a:p>
            <a:pPr lvl="1"/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b="1" dirty="0"/>
              <a:t>2013</a:t>
            </a:r>
            <a:r>
              <a:rPr lang="en-US" sz="2000" dirty="0"/>
              <a:t>, </a:t>
            </a:r>
            <a:r>
              <a:rPr lang="en-US" sz="2000" dirty="0" err="1"/>
              <a:t>prevalensi</a:t>
            </a:r>
            <a:r>
              <a:rPr lang="en-US" sz="2000" dirty="0"/>
              <a:t> </a:t>
            </a:r>
            <a:r>
              <a:rPr lang="en-US" sz="2000" dirty="0" err="1"/>
              <a:t>Skizofrenia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</a:t>
            </a:r>
            <a:r>
              <a:rPr lang="en-US" sz="2000" dirty="0" err="1"/>
              <a:t>berat</a:t>
            </a:r>
            <a:r>
              <a:rPr lang="en-US" sz="2000" dirty="0"/>
              <a:t> </a:t>
            </a:r>
            <a:r>
              <a:rPr lang="en-US" sz="2000" dirty="0" err="1"/>
              <a:t>lainnya</a:t>
            </a:r>
            <a:r>
              <a:rPr lang="en-US" sz="2000" dirty="0"/>
              <a:t> </a:t>
            </a:r>
            <a:r>
              <a:rPr lang="en-US" sz="2000" dirty="0" err="1"/>
              <a:t>mencapai</a:t>
            </a:r>
            <a:r>
              <a:rPr lang="en-US" sz="2000" dirty="0"/>
              <a:t> </a:t>
            </a:r>
            <a:r>
              <a:rPr lang="en-US" sz="2000" b="1" dirty="0"/>
              <a:t>1.7 </a:t>
            </a:r>
            <a:r>
              <a:rPr lang="en-US" sz="2000" b="1" dirty="0" err="1"/>
              <a:t>permil</a:t>
            </a:r>
            <a:r>
              <a:rPr lang="en-US" sz="2000" b="1" dirty="0"/>
              <a:t> </a:t>
            </a:r>
            <a:r>
              <a:rPr lang="en-US" sz="2000" dirty="0" err="1"/>
              <a:t>penduduk</a:t>
            </a:r>
            <a:r>
              <a:rPr lang="en-US" sz="2000" dirty="0"/>
              <a:t>. </a:t>
            </a:r>
            <a:r>
              <a:rPr lang="en-US" sz="2000" dirty="0" err="1"/>
              <a:t>Artinya</a:t>
            </a:r>
            <a:r>
              <a:rPr lang="en-US" sz="2000" dirty="0"/>
              <a:t>, </a:t>
            </a:r>
            <a:r>
              <a:rPr lang="en-US" sz="2000" dirty="0" err="1"/>
              <a:t>setiap</a:t>
            </a:r>
            <a:r>
              <a:rPr lang="en-US" sz="2000" dirty="0"/>
              <a:t> 1000 orang </a:t>
            </a:r>
            <a:r>
              <a:rPr lang="en-US" sz="2000" dirty="0" err="1"/>
              <a:t>penduduk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1-2 orang </a:t>
            </a:r>
            <a:r>
              <a:rPr lang="en-US" sz="2000" dirty="0" err="1"/>
              <a:t>penderita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r>
              <a:rPr lang="en-US" sz="2000" dirty="0"/>
              <a:t> </a:t>
            </a:r>
            <a:r>
              <a:rPr lang="en-US" sz="2000" dirty="0" err="1"/>
              <a:t>berat</a:t>
            </a:r>
            <a:r>
              <a:rPr lang="en-US" sz="2000" dirty="0"/>
              <a:t>. </a:t>
            </a:r>
            <a:r>
              <a:rPr lang="en-US" sz="2000" dirty="0" err="1"/>
              <a:t>Padahal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b="1" dirty="0"/>
              <a:t>2007</a:t>
            </a:r>
            <a:r>
              <a:rPr lang="en-US" sz="2000" dirty="0"/>
              <a:t>, </a:t>
            </a:r>
            <a:r>
              <a:rPr lang="en-US" sz="2000" dirty="0" err="1"/>
              <a:t>prevalensi</a:t>
            </a:r>
            <a:r>
              <a:rPr lang="en-US" sz="2000" dirty="0"/>
              <a:t> </a:t>
            </a:r>
            <a:r>
              <a:rPr lang="en-US" sz="2000" dirty="0" err="1"/>
              <a:t>mencapai</a:t>
            </a:r>
            <a:r>
              <a:rPr lang="en-US" sz="2000" dirty="0"/>
              <a:t> </a:t>
            </a:r>
            <a:r>
              <a:rPr lang="en-US" sz="2000" b="1" dirty="0"/>
              <a:t>4.6 </a:t>
            </a:r>
            <a:r>
              <a:rPr lang="en-US" sz="2000" b="1" dirty="0" err="1"/>
              <a:t>permil</a:t>
            </a:r>
            <a:r>
              <a:rPr lang="en-US" sz="2000" b="1" dirty="0"/>
              <a:t> </a:t>
            </a:r>
            <a:r>
              <a:rPr lang="en-US" sz="2000" dirty="0" err="1"/>
              <a:t>penduduk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b="1" dirty="0"/>
              <a:t>2013</a:t>
            </a:r>
            <a:r>
              <a:rPr lang="en-US" sz="2000" dirty="0"/>
              <a:t>, </a:t>
            </a:r>
            <a:r>
              <a:rPr lang="en-US" sz="2000" dirty="0" err="1"/>
              <a:t>prevalensi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</a:t>
            </a:r>
            <a:r>
              <a:rPr lang="en-US" sz="2000" dirty="0" err="1"/>
              <a:t>emosional</a:t>
            </a:r>
            <a:r>
              <a:rPr lang="en-US" sz="2000" dirty="0"/>
              <a:t> </a:t>
            </a:r>
            <a:r>
              <a:rPr lang="en-US" sz="2000" dirty="0" err="1"/>
              <a:t>mencapai</a:t>
            </a:r>
            <a:r>
              <a:rPr lang="en-US" sz="2000" dirty="0"/>
              <a:t> </a:t>
            </a:r>
            <a:r>
              <a:rPr lang="en-US" sz="2000" b="1" dirty="0"/>
              <a:t>6%</a:t>
            </a:r>
            <a:r>
              <a:rPr lang="en-US" sz="2000" dirty="0"/>
              <a:t>, </a:t>
            </a:r>
            <a:r>
              <a:rPr lang="en-US" sz="2000" dirty="0" err="1"/>
              <a:t>turun</a:t>
            </a:r>
            <a:r>
              <a:rPr lang="en-US" sz="2000" dirty="0"/>
              <a:t> </a:t>
            </a:r>
            <a:r>
              <a:rPr lang="en-US" sz="2000" dirty="0" err="1"/>
              <a:t>drastis</a:t>
            </a:r>
            <a:r>
              <a:rPr lang="en-US" sz="2000" dirty="0"/>
              <a:t> </a:t>
            </a:r>
            <a:r>
              <a:rPr lang="en-US" sz="2000" dirty="0" err="1"/>
              <a:t>dibandingkan</a:t>
            </a:r>
            <a:r>
              <a:rPr lang="en-US" sz="2000" dirty="0"/>
              <a:t> </a:t>
            </a:r>
            <a:r>
              <a:rPr lang="en-US" sz="2000" b="1" dirty="0"/>
              <a:t>2007</a:t>
            </a:r>
            <a:r>
              <a:rPr lang="en-US" sz="2000" dirty="0"/>
              <a:t>, </a:t>
            </a:r>
            <a:r>
              <a:rPr lang="en-US" sz="2000" dirty="0" err="1"/>
              <a:t>yakni</a:t>
            </a:r>
            <a:r>
              <a:rPr lang="en-US" sz="2000" dirty="0"/>
              <a:t> </a:t>
            </a:r>
            <a:r>
              <a:rPr lang="en-US" sz="2000" b="1" dirty="0"/>
              <a:t>11.6%</a:t>
            </a:r>
          </a:p>
          <a:p>
            <a:r>
              <a:rPr lang="en-US" sz="2400" dirty="0" err="1"/>
              <a:t>Prevalensi</a:t>
            </a:r>
            <a:r>
              <a:rPr lang="en-US" sz="2400" dirty="0"/>
              <a:t> </a:t>
            </a:r>
            <a:r>
              <a:rPr lang="en-US" sz="2400" dirty="0" err="1"/>
              <a:t>turun</a:t>
            </a:r>
            <a:r>
              <a:rPr lang="en-US" sz="2400" dirty="0"/>
              <a:t>,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betul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penurunan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</a:t>
            </a:r>
            <a:r>
              <a:rPr lang="en-US" sz="2400" dirty="0" err="1"/>
              <a:t>kejadian</a:t>
            </a:r>
            <a:r>
              <a:rPr lang="en-US" sz="2400" dirty="0"/>
              <a:t>?</a:t>
            </a:r>
          </a:p>
          <a:p>
            <a:pPr lvl="1"/>
            <a:r>
              <a:rPr lang="en-US" sz="2000" dirty="0">
                <a:hlinkClick r:id="rId3"/>
              </a:rPr>
              <a:t>https://gaya.tempo.co/read/566006/pemerintah-ragukan-riset-penderita-skizofrenia</a:t>
            </a:r>
            <a:r>
              <a:rPr lang="en-US" sz="2000" dirty="0"/>
              <a:t> 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002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Gambaran</a:t>
            </a:r>
            <a:r>
              <a:rPr lang="en-GB" b="1" dirty="0"/>
              <a:t> </a:t>
            </a:r>
            <a:r>
              <a:rPr lang="en-GB" b="1" dirty="0" err="1"/>
              <a:t>umum</a:t>
            </a:r>
            <a:r>
              <a:rPr lang="en-GB" b="1" dirty="0"/>
              <a:t> </a:t>
            </a:r>
            <a:r>
              <a:rPr lang="en-GB" b="1" dirty="0" err="1"/>
              <a:t>kebijakan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mental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Satu-</a:t>
            </a:r>
            <a:r>
              <a:rPr lang="en-US" sz="2400" dirty="0" err="1"/>
              <a:t>satunya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legislasi</a:t>
            </a:r>
            <a:r>
              <a:rPr lang="en-US" sz="2400" dirty="0"/>
              <a:t> yang </a:t>
            </a:r>
            <a:r>
              <a:rPr lang="en-US" sz="2400" dirty="0" err="1"/>
              <a:t>menaungi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</a:t>
            </a:r>
            <a:r>
              <a:rPr lang="en-US" sz="2400" dirty="0" err="1"/>
              <a:t>adalah</a:t>
            </a:r>
            <a:r>
              <a:rPr lang="en-US" sz="2400" dirty="0"/>
              <a:t> UU No. 18 </a:t>
            </a:r>
            <a:r>
              <a:rPr lang="en-US" sz="2400" dirty="0" err="1"/>
              <a:t>tahun</a:t>
            </a:r>
            <a:r>
              <a:rPr lang="en-US" sz="2400" dirty="0"/>
              <a:t> 2014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Jiwa</a:t>
            </a:r>
          </a:p>
          <a:p>
            <a:r>
              <a:rPr lang="en-US" sz="2400" dirty="0" err="1"/>
              <a:t>Pemerintah</a:t>
            </a:r>
            <a:r>
              <a:rPr lang="en-US" sz="2400" dirty="0"/>
              <a:t> juga </a:t>
            </a:r>
            <a:r>
              <a:rPr lang="en-US" sz="2400" dirty="0" err="1"/>
              <a:t>punya</a:t>
            </a:r>
            <a:r>
              <a:rPr lang="en-US" sz="2400" dirty="0"/>
              <a:t> </a:t>
            </a:r>
            <a:r>
              <a:rPr lang="en-US" sz="2400" dirty="0" err="1"/>
              <a:t>komitmen</a:t>
            </a:r>
            <a:r>
              <a:rPr lang="en-US" sz="2400" dirty="0"/>
              <a:t> yang </a:t>
            </a:r>
            <a:r>
              <a:rPr lang="en-US" sz="2400" dirty="0" err="1"/>
              <a:t>meragukan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mental, </a:t>
            </a:r>
            <a:r>
              <a:rPr lang="en-US" sz="2400" dirty="0" err="1"/>
              <a:t>ditinjau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alokasi</a:t>
            </a:r>
            <a:r>
              <a:rPr lang="en-US" sz="2400" dirty="0"/>
              <a:t> APBN</a:t>
            </a:r>
          </a:p>
          <a:p>
            <a:pPr lvl="1"/>
            <a:r>
              <a:rPr lang="en-US" sz="2000" dirty="0" err="1"/>
              <a:t>Tahun</a:t>
            </a:r>
            <a:r>
              <a:rPr lang="en-US" sz="2000" dirty="0"/>
              <a:t> 2016 </a:t>
            </a:r>
            <a:r>
              <a:rPr lang="en-US" sz="2000" dirty="0" err="1"/>
              <a:t>anggaran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diberi</a:t>
            </a:r>
            <a:r>
              <a:rPr lang="en-US" sz="2000" dirty="0"/>
              <a:t> </a:t>
            </a:r>
            <a:r>
              <a:rPr lang="en-US" sz="2000" dirty="0" err="1"/>
              <a:t>porsi</a:t>
            </a:r>
            <a:r>
              <a:rPr lang="en-US" sz="2000" dirty="0"/>
              <a:t> 5% </a:t>
            </a:r>
            <a:r>
              <a:rPr lang="en-US" sz="2000" dirty="0" err="1"/>
              <a:t>dari</a:t>
            </a:r>
            <a:r>
              <a:rPr lang="en-US" sz="2000" dirty="0"/>
              <a:t> APBN, </a:t>
            </a:r>
            <a:r>
              <a:rPr lang="en-US" sz="2000" dirty="0" err="1"/>
              <a:t>anggaran</a:t>
            </a:r>
            <a:r>
              <a:rPr lang="en-US" sz="2000" dirty="0"/>
              <a:t> </a:t>
            </a:r>
            <a:r>
              <a:rPr lang="en-US" sz="2000" dirty="0" err="1"/>
              <a:t>keswa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1% </a:t>
            </a:r>
            <a:r>
              <a:rPr lang="en-US" sz="2000" dirty="0" err="1"/>
              <a:t>dari</a:t>
            </a:r>
            <a:r>
              <a:rPr lang="en-US" sz="2000" dirty="0"/>
              <a:t> 5% </a:t>
            </a:r>
            <a:r>
              <a:rPr lang="en-US" sz="2000" dirty="0" err="1"/>
              <a:t>tersebut</a:t>
            </a:r>
            <a:endParaRPr lang="en-US" sz="2000" dirty="0"/>
          </a:p>
          <a:p>
            <a:pPr lvl="1"/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alokasi</a:t>
            </a:r>
            <a:r>
              <a:rPr lang="en-US" sz="2000" dirty="0"/>
              <a:t> yang </a:t>
            </a:r>
            <a:r>
              <a:rPr lang="en-US" sz="2000" dirty="0" err="1"/>
              <a:t>kurang</a:t>
            </a:r>
            <a:r>
              <a:rPr lang="en-US" sz="2000" dirty="0"/>
              <a:t> </a:t>
            </a:r>
            <a:r>
              <a:rPr lang="en-US" sz="2000" dirty="0" err="1"/>
              <a:t>layak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, World Bank </a:t>
            </a:r>
            <a:r>
              <a:rPr lang="en-US" sz="2000" dirty="0" err="1"/>
              <a:t>menggolongkan</a:t>
            </a:r>
            <a:r>
              <a:rPr lang="en-US" sz="2000" dirty="0"/>
              <a:t> Indonesia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negara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i="1" dirty="0"/>
              <a:t>health expenditure </a:t>
            </a:r>
            <a:r>
              <a:rPr lang="en-US" sz="2000" dirty="0" err="1"/>
              <a:t>terendah</a:t>
            </a:r>
            <a:r>
              <a:rPr lang="en-US" sz="2000" dirty="0"/>
              <a:t> di dunia</a:t>
            </a:r>
          </a:p>
          <a:p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</a:t>
            </a:r>
            <a:r>
              <a:rPr lang="en-US" sz="2400" dirty="0" err="1"/>
              <a:t>membutuhkan</a:t>
            </a:r>
            <a:r>
              <a:rPr lang="en-US" sz="2400" dirty="0"/>
              <a:t> </a:t>
            </a:r>
            <a:r>
              <a:rPr lang="en-US" sz="2400" i="1" dirty="0"/>
              <a:t>evidence</a:t>
            </a:r>
            <a:r>
              <a:rPr lang="en-US" sz="2400" dirty="0"/>
              <a:t>,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merasionalisasi</a:t>
            </a:r>
            <a:r>
              <a:rPr lang="en-US" sz="2400" dirty="0"/>
              <a:t> </a:t>
            </a:r>
            <a:r>
              <a:rPr lang="en-US" sz="2400" dirty="0" err="1"/>
              <a:t>penganggaran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pembuatan</a:t>
            </a:r>
            <a:r>
              <a:rPr lang="en-US" sz="2400" dirty="0"/>
              <a:t> program. </a:t>
            </a:r>
            <a:r>
              <a:rPr lang="en-US" sz="2400" dirty="0" err="1"/>
              <a:t>Masalahnya</a:t>
            </a:r>
            <a:r>
              <a:rPr lang="en-US" sz="2400" dirty="0"/>
              <a:t>, </a:t>
            </a:r>
            <a:r>
              <a:rPr lang="en-US" sz="2400" dirty="0" err="1"/>
              <a:t>riset</a:t>
            </a:r>
            <a:r>
              <a:rPr lang="en-US" sz="2400" dirty="0"/>
              <a:t> </a:t>
            </a:r>
            <a:r>
              <a:rPr lang="en-US" sz="2400" dirty="0" err="1"/>
              <a:t>epidemiologis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di Indonesia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menunjang</a:t>
            </a:r>
            <a:r>
              <a:rPr lang="en-US" sz="2400" dirty="0"/>
              <a:t> </a:t>
            </a:r>
            <a:r>
              <a:rPr lang="en-US" sz="2400" i="1" dirty="0"/>
              <a:t>evidence-based policy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571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842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Treatment gap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stigma (1)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97762"/>
            <a:ext cx="10972800" cy="4525963"/>
          </a:xfrm>
        </p:spPr>
        <p:txBody>
          <a:bodyPr/>
          <a:lstStyle/>
          <a:p>
            <a:r>
              <a:rPr lang="en-US" sz="2400" dirty="0"/>
              <a:t>Di Indonesia,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10% </a:t>
            </a:r>
            <a:r>
              <a:rPr lang="en-US" sz="2400" dirty="0" err="1"/>
              <a:t>penderita</a:t>
            </a:r>
            <a:r>
              <a:rPr lang="en-US" sz="2400" dirty="0"/>
              <a:t> </a:t>
            </a:r>
            <a:r>
              <a:rPr lang="en-US" sz="2400" dirty="0" err="1"/>
              <a:t>Skizofrenia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akses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endParaRPr lang="en-US" sz="2400" dirty="0"/>
          </a:p>
          <a:p>
            <a:pPr lvl="1"/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90% </a:t>
            </a:r>
            <a:r>
              <a:rPr lang="en-US" sz="2000" dirty="0" err="1"/>
              <a:t>penderita</a:t>
            </a:r>
            <a:r>
              <a:rPr lang="en-US" sz="2000" dirty="0"/>
              <a:t> </a:t>
            </a:r>
            <a:r>
              <a:rPr lang="en-US" sz="2000" dirty="0" err="1"/>
              <a:t>lainnya</a:t>
            </a:r>
            <a:r>
              <a:rPr lang="en-US" sz="2000" dirty="0"/>
              <a:t>?</a:t>
            </a:r>
          </a:p>
          <a:p>
            <a:r>
              <a:rPr lang="en-US" sz="2400" dirty="0" err="1"/>
              <a:t>Rumah</a:t>
            </a:r>
            <a:r>
              <a:rPr lang="en-US" sz="2400" dirty="0"/>
              <a:t> </a:t>
            </a:r>
            <a:r>
              <a:rPr lang="en-US" sz="2400" dirty="0" err="1"/>
              <a:t>Sakit</a:t>
            </a:r>
            <a:r>
              <a:rPr lang="en-US" sz="2400" dirty="0"/>
              <a:t> Jiwa </a:t>
            </a:r>
            <a:r>
              <a:rPr lang="en-US" sz="2400" dirty="0" err="1"/>
              <a:t>milik</a:t>
            </a:r>
            <a:r>
              <a:rPr lang="en-US" sz="2400" dirty="0"/>
              <a:t> </a:t>
            </a:r>
            <a:r>
              <a:rPr lang="en-US" sz="2400" dirty="0" err="1"/>
              <a:t>swasta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48 RS (32 </a:t>
            </a:r>
            <a:r>
              <a:rPr lang="en-US" sz="2400" dirty="0" err="1"/>
              <a:t>milik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16 </a:t>
            </a:r>
            <a:r>
              <a:rPr lang="en-US" sz="2400" dirty="0" err="1"/>
              <a:t>swasta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tersebar</a:t>
            </a:r>
            <a:r>
              <a:rPr lang="en-US" sz="2400" dirty="0"/>
              <a:t> di 26 </a:t>
            </a:r>
            <a:r>
              <a:rPr lang="en-US" sz="2400" dirty="0" err="1"/>
              <a:t>propinsi</a:t>
            </a:r>
            <a:endParaRPr lang="en-US" sz="2400" dirty="0"/>
          </a:p>
          <a:p>
            <a:pPr lvl="1"/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8 </a:t>
            </a:r>
            <a:r>
              <a:rPr lang="en-US" sz="2000" dirty="0" err="1"/>
              <a:t>propinsi</a:t>
            </a:r>
            <a:r>
              <a:rPr lang="en-US" sz="2000" dirty="0"/>
              <a:t> </a:t>
            </a:r>
            <a:r>
              <a:rPr lang="en-US" sz="2000" dirty="0" err="1"/>
              <a:t>lainnya</a:t>
            </a:r>
            <a:r>
              <a:rPr lang="en-US" sz="2000" dirty="0"/>
              <a:t>?</a:t>
            </a:r>
          </a:p>
          <a:p>
            <a:pPr lvl="1"/>
            <a:r>
              <a:rPr lang="en-US" sz="2000" dirty="0"/>
              <a:t>Di Gorontalo, Papua Barat, Sulawesi Barat, Maluku Utara </a:t>
            </a:r>
            <a:r>
              <a:rPr lang="en-US" sz="2000" dirty="0" err="1"/>
              <a:t>dan</a:t>
            </a:r>
            <a:r>
              <a:rPr lang="en-US" sz="2000" dirty="0"/>
              <a:t> Kalimantan Utara </a:t>
            </a:r>
            <a:r>
              <a:rPr lang="en-US" sz="2000" dirty="0" err="1"/>
              <a:t>bahkan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Psikiater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sekali</a:t>
            </a:r>
            <a:endParaRPr lang="en-US" sz="2000" dirty="0"/>
          </a:p>
          <a:p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tidur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psikiatrik</a:t>
            </a:r>
            <a:r>
              <a:rPr lang="en-US" sz="2400" dirty="0"/>
              <a:t> </a:t>
            </a:r>
            <a:r>
              <a:rPr lang="en-US" sz="2400" dirty="0" err="1"/>
              <a:t>sebanyak</a:t>
            </a:r>
            <a:r>
              <a:rPr lang="en-US" sz="2400" dirty="0"/>
              <a:t> 7500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tidur</a:t>
            </a:r>
            <a:r>
              <a:rPr lang="en-US" sz="2400" dirty="0"/>
              <a:t> di </a:t>
            </a:r>
            <a:r>
              <a:rPr lang="en-US" sz="2400" dirty="0" err="1"/>
              <a:t>seluruh</a:t>
            </a:r>
            <a:r>
              <a:rPr lang="en-US" sz="2400" dirty="0"/>
              <a:t> Indonesia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6717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Treatment gap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stigma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2000,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b="1" dirty="0"/>
              <a:t>30% </a:t>
            </a:r>
            <a:r>
              <a:rPr lang="en-US" sz="2400" b="1" dirty="0" err="1"/>
              <a:t>dari</a:t>
            </a:r>
            <a:r>
              <a:rPr lang="en-US" sz="2400" b="1" dirty="0"/>
              <a:t> 9000 </a:t>
            </a:r>
            <a:r>
              <a:rPr lang="en-US" sz="2400" b="1" dirty="0" err="1"/>
              <a:t>Puskesmas</a:t>
            </a:r>
            <a:r>
              <a:rPr lang="en-US" sz="2400" dirty="0"/>
              <a:t> yang </a:t>
            </a:r>
            <a:r>
              <a:rPr lang="en-US" sz="2400" b="1" dirty="0" err="1"/>
              <a:t>mampu</a:t>
            </a:r>
            <a:r>
              <a:rPr lang="en-US" sz="2400" b="1" dirty="0"/>
              <a:t> </a:t>
            </a:r>
            <a:r>
              <a:rPr lang="en-US" sz="2400" b="1" dirty="0" err="1"/>
              <a:t>menyediakan</a:t>
            </a:r>
            <a:r>
              <a:rPr lang="en-US" sz="2400" b="1" dirty="0"/>
              <a:t> </a:t>
            </a:r>
            <a:r>
              <a:rPr lang="en-US" sz="2400" b="1" dirty="0" err="1"/>
              <a:t>pelayanan</a:t>
            </a:r>
            <a:r>
              <a:rPr lang="en-US" sz="2400" b="1" dirty="0"/>
              <a:t> </a:t>
            </a:r>
            <a:r>
              <a:rPr lang="en-US" sz="2400" b="1" dirty="0" err="1"/>
              <a:t>kesehatan</a:t>
            </a:r>
            <a:r>
              <a:rPr lang="en-US" sz="2400" b="1" dirty="0"/>
              <a:t> mental</a:t>
            </a:r>
          </a:p>
          <a:p>
            <a:pPr lvl="1"/>
            <a:r>
              <a:rPr lang="en-US" sz="2000" dirty="0"/>
              <a:t>Tenaga </a:t>
            </a:r>
            <a:r>
              <a:rPr lang="en-US" sz="2000" dirty="0" err="1"/>
              <a:t>kesehatan</a:t>
            </a:r>
            <a:r>
              <a:rPr lang="en-US" sz="2000" dirty="0"/>
              <a:t> di </a:t>
            </a:r>
            <a:r>
              <a:rPr lang="en-US" sz="2000" dirty="0" err="1"/>
              <a:t>pelayanan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primer (</a:t>
            </a:r>
            <a:r>
              <a:rPr lang="en-US" sz="2000" dirty="0" err="1"/>
              <a:t>Puskesmas</a:t>
            </a:r>
            <a:r>
              <a:rPr lang="en-US" sz="2000" dirty="0"/>
              <a:t>)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pelatihan</a:t>
            </a:r>
            <a:r>
              <a:rPr lang="en-US" sz="2000" dirty="0"/>
              <a:t> yang </a:t>
            </a:r>
            <a:r>
              <a:rPr lang="en-US" sz="2000" dirty="0" err="1"/>
              <a:t>memadai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pelayanan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terpaksa</a:t>
            </a:r>
            <a:r>
              <a:rPr lang="en-US" sz="2000" dirty="0"/>
              <a:t> </a:t>
            </a:r>
            <a:r>
              <a:rPr lang="en-US" sz="2000" dirty="0" err="1"/>
              <a:t>menangani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mental </a:t>
            </a:r>
            <a:r>
              <a:rPr lang="en-US" sz="2000" dirty="0" err="1"/>
              <a:t>diluar</a:t>
            </a:r>
            <a:r>
              <a:rPr lang="en-US" sz="2000" dirty="0"/>
              <a:t> </a:t>
            </a:r>
            <a:r>
              <a:rPr lang="en-US" sz="2000" dirty="0" err="1"/>
              <a:t>kewenangannya</a:t>
            </a:r>
            <a:endParaRPr lang="en-US" sz="2000" dirty="0"/>
          </a:p>
          <a:p>
            <a:r>
              <a:rPr lang="en-US" sz="2400" dirty="0"/>
              <a:t>Tenaga </a:t>
            </a:r>
            <a:r>
              <a:rPr lang="en-US" sz="2400" dirty="0" err="1"/>
              <a:t>kesehatan</a:t>
            </a:r>
            <a:r>
              <a:rPr lang="en-US" sz="2400" dirty="0"/>
              <a:t> mental </a:t>
            </a:r>
            <a:r>
              <a:rPr lang="en-US" sz="2400" dirty="0" err="1"/>
              <a:t>profesional</a:t>
            </a:r>
            <a:r>
              <a:rPr lang="en-US" sz="2400" dirty="0"/>
              <a:t> </a:t>
            </a:r>
            <a:r>
              <a:rPr lang="en-US" sz="2400" dirty="0" err="1"/>
              <a:t>jumlahnya</a:t>
            </a:r>
            <a:r>
              <a:rPr lang="en-US" sz="2400" dirty="0"/>
              <a:t> </a:t>
            </a:r>
            <a:r>
              <a:rPr lang="en-US" sz="2400" dirty="0" err="1"/>
              <a:t>amat</a:t>
            </a:r>
            <a:r>
              <a:rPr lang="en-US" sz="2400" dirty="0"/>
              <a:t> </a:t>
            </a:r>
            <a:r>
              <a:rPr lang="en-US" sz="2400" dirty="0" err="1"/>
              <a:t>terbatas</a:t>
            </a:r>
            <a:endParaRPr lang="en-US" sz="2400" dirty="0"/>
          </a:p>
          <a:p>
            <a:pPr lvl="1"/>
            <a:r>
              <a:rPr lang="en-US" sz="2000" dirty="0"/>
              <a:t>1 </a:t>
            </a:r>
            <a:r>
              <a:rPr lang="en-US" sz="2000" dirty="0" err="1"/>
              <a:t>psikiater</a:t>
            </a:r>
            <a:r>
              <a:rPr lang="en-US" sz="2000" dirty="0"/>
              <a:t> </a:t>
            </a:r>
            <a:r>
              <a:rPr lang="en-US" sz="2000" dirty="0" err="1"/>
              <a:t>menangani</a:t>
            </a:r>
            <a:r>
              <a:rPr lang="en-US" sz="2000" dirty="0"/>
              <a:t> </a:t>
            </a:r>
            <a:r>
              <a:rPr lang="en-US" sz="2000" dirty="0" err="1"/>
              <a:t>sekitar</a:t>
            </a:r>
            <a:r>
              <a:rPr lang="en-US" sz="2000" dirty="0"/>
              <a:t> 300-400 </a:t>
            </a:r>
            <a:r>
              <a:rPr lang="en-US" sz="2000" dirty="0" err="1"/>
              <a:t>ribu</a:t>
            </a:r>
            <a:r>
              <a:rPr lang="en-US" sz="2000" dirty="0"/>
              <a:t> </a:t>
            </a:r>
            <a:r>
              <a:rPr lang="en-US" sz="2000" dirty="0" err="1"/>
              <a:t>penduduk</a:t>
            </a:r>
            <a:r>
              <a:rPr lang="en-US" sz="2000" dirty="0"/>
              <a:t>, 1 </a:t>
            </a:r>
            <a:r>
              <a:rPr lang="en-US" sz="2000" dirty="0" err="1"/>
              <a:t>psikolog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menangani</a:t>
            </a:r>
            <a:r>
              <a:rPr lang="en-US" sz="2000" dirty="0"/>
              <a:t> 350-450 </a:t>
            </a:r>
            <a:r>
              <a:rPr lang="en-US" sz="2000" dirty="0" err="1"/>
              <a:t>ribu</a:t>
            </a:r>
            <a:r>
              <a:rPr lang="en-US" sz="2000" dirty="0"/>
              <a:t> </a:t>
            </a:r>
            <a:r>
              <a:rPr lang="en-US" sz="2000" dirty="0" err="1"/>
              <a:t>penduduk</a:t>
            </a:r>
            <a:endParaRPr lang="en-US" sz="2000" dirty="0"/>
          </a:p>
          <a:p>
            <a:pPr lvl="1"/>
            <a:r>
              <a:rPr lang="en-US" sz="2000" dirty="0" err="1"/>
              <a:t>Perawat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r>
              <a:rPr lang="en-US" sz="2000" dirty="0"/>
              <a:t> </a:t>
            </a:r>
            <a:r>
              <a:rPr lang="en-US" sz="2000" dirty="0" err="1"/>
              <a:t>jumlahnya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6500 orang (2 per 100.000 </a:t>
            </a:r>
            <a:r>
              <a:rPr lang="en-US" sz="2000" dirty="0" err="1"/>
              <a:t>penduduk</a:t>
            </a:r>
            <a:r>
              <a:rPr lang="en-US" sz="2000" dirty="0"/>
              <a:t>)</a:t>
            </a:r>
          </a:p>
          <a:p>
            <a:pPr lvl="1"/>
            <a:r>
              <a:rPr lang="en-US" sz="2000" dirty="0" err="1"/>
              <a:t>Standar</a:t>
            </a:r>
            <a:r>
              <a:rPr lang="en-US" sz="2000" dirty="0"/>
              <a:t> WHO: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 (</a:t>
            </a:r>
            <a:r>
              <a:rPr lang="en-US" sz="2000" dirty="0" err="1"/>
              <a:t>Psikiater</a:t>
            </a:r>
            <a:r>
              <a:rPr lang="en-US" sz="2000" dirty="0"/>
              <a:t> + </a:t>
            </a:r>
            <a:r>
              <a:rPr lang="en-US" sz="2000" dirty="0" err="1"/>
              <a:t>Psikolog</a:t>
            </a:r>
            <a:r>
              <a:rPr lang="en-US" sz="2000" dirty="0"/>
              <a:t>) </a:t>
            </a:r>
            <a:r>
              <a:rPr lang="en-US" sz="2000" dirty="0" err="1"/>
              <a:t>idealnya</a:t>
            </a:r>
            <a:r>
              <a:rPr lang="en-US" sz="2000" dirty="0"/>
              <a:t> 1:30 </a:t>
            </a:r>
            <a:r>
              <a:rPr lang="en-US" sz="2000" dirty="0" err="1"/>
              <a:t>ribu</a:t>
            </a:r>
            <a:r>
              <a:rPr lang="en-US" sz="2000" dirty="0"/>
              <a:t> </a:t>
            </a:r>
            <a:r>
              <a:rPr lang="en-US" sz="2000" dirty="0" err="1"/>
              <a:t>penduduk</a:t>
            </a:r>
            <a:endParaRPr lang="en-US" sz="2000" dirty="0"/>
          </a:p>
          <a:p>
            <a:pPr lvl="1"/>
            <a:r>
              <a:rPr lang="en-US" sz="2000" dirty="0" err="1"/>
              <a:t>Idealnya</a:t>
            </a:r>
            <a:r>
              <a:rPr lang="en-US" sz="2000" dirty="0"/>
              <a:t>,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penduduk</a:t>
            </a:r>
            <a:r>
              <a:rPr lang="en-US" sz="2000" dirty="0"/>
              <a:t> Indonesia </a:t>
            </a:r>
            <a:r>
              <a:rPr lang="en-US" sz="2000" dirty="0" err="1"/>
              <a:t>jumlahnya</a:t>
            </a:r>
            <a:r>
              <a:rPr lang="en-US" sz="2000" dirty="0"/>
              <a:t> 257 </a:t>
            </a:r>
            <a:r>
              <a:rPr lang="en-US" sz="2000" dirty="0" err="1"/>
              <a:t>juta</a:t>
            </a:r>
            <a:r>
              <a:rPr lang="en-US" sz="2000" dirty="0"/>
              <a:t> </a:t>
            </a:r>
            <a:r>
              <a:rPr lang="en-US" sz="2000" dirty="0" err="1"/>
              <a:t>penduduk</a:t>
            </a:r>
            <a:r>
              <a:rPr lang="en-US" sz="2000" dirty="0"/>
              <a:t>,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seharusnya</a:t>
            </a:r>
            <a:r>
              <a:rPr lang="en-US" sz="2000" dirty="0"/>
              <a:t>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 yang </a:t>
            </a:r>
            <a:r>
              <a:rPr lang="en-US" sz="2000" dirty="0" err="1"/>
              <a:t>tersedia</a:t>
            </a:r>
            <a:r>
              <a:rPr lang="en-US" sz="2000" dirty="0"/>
              <a:t> 24.700 orang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2259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Treatment gap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stigma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diperkirakan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b="1" dirty="0"/>
              <a:t>57 </a:t>
            </a:r>
            <a:r>
              <a:rPr lang="en-US" sz="2400" b="1" dirty="0" err="1"/>
              <a:t>ribu</a:t>
            </a:r>
            <a:r>
              <a:rPr lang="en-US" sz="2400" b="1" dirty="0"/>
              <a:t> </a:t>
            </a:r>
            <a:r>
              <a:rPr lang="en-US" sz="2400" b="1" dirty="0" err="1"/>
              <a:t>penderita</a:t>
            </a:r>
            <a:r>
              <a:rPr lang="en-US" sz="2400" b="1" dirty="0"/>
              <a:t> </a:t>
            </a:r>
            <a:r>
              <a:rPr lang="en-US" sz="2400" b="1" dirty="0" err="1"/>
              <a:t>gangguan</a:t>
            </a:r>
            <a:r>
              <a:rPr lang="en-US" sz="2400" b="1" dirty="0"/>
              <a:t> </a:t>
            </a:r>
            <a:r>
              <a:rPr lang="en-US" sz="2400" b="1" dirty="0" err="1"/>
              <a:t>jiwa</a:t>
            </a:r>
            <a:r>
              <a:rPr lang="en-US" sz="2400" b="1" dirty="0"/>
              <a:t> </a:t>
            </a:r>
            <a:r>
              <a:rPr lang="en-US" sz="2400" b="1" dirty="0" err="1"/>
              <a:t>berat</a:t>
            </a:r>
            <a:r>
              <a:rPr lang="en-US" sz="2400" b="1" dirty="0"/>
              <a:t> </a:t>
            </a:r>
            <a:r>
              <a:rPr lang="en-US" sz="2400" b="1" dirty="0" err="1"/>
              <a:t>dipasung</a:t>
            </a:r>
            <a:r>
              <a:rPr lang="en-US" sz="2400" b="1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dikurung</a:t>
            </a:r>
            <a:r>
              <a:rPr lang="en-US" sz="2400" dirty="0"/>
              <a:t>, </a:t>
            </a:r>
            <a:r>
              <a:rPr lang="en-US" sz="2400" dirty="0" err="1"/>
              <a:t>meskipun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melarang</a:t>
            </a:r>
            <a:r>
              <a:rPr lang="en-US" sz="2400" dirty="0"/>
              <a:t> </a:t>
            </a:r>
            <a:r>
              <a:rPr lang="en-US" sz="2400" dirty="0" err="1"/>
              <a:t>praktik</a:t>
            </a:r>
            <a:r>
              <a:rPr lang="en-US" sz="2400" dirty="0"/>
              <a:t> </a:t>
            </a:r>
            <a:r>
              <a:rPr lang="en-US" sz="2400" dirty="0" err="1"/>
              <a:t>pemasungan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1977</a:t>
            </a:r>
          </a:p>
          <a:p>
            <a:pPr lvl="1"/>
            <a:r>
              <a:rPr lang="en-US" sz="2000" dirty="0"/>
              <a:t>Surat Menteri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Negeri</a:t>
            </a:r>
            <a:r>
              <a:rPr lang="en-US" sz="2000" dirty="0"/>
              <a:t> No. PEM.29/6/15, </a:t>
            </a:r>
            <a:r>
              <a:rPr lang="en-US" sz="2000" dirty="0" err="1"/>
              <a:t>tanggal</a:t>
            </a:r>
            <a:r>
              <a:rPr lang="en-US" sz="2000" dirty="0"/>
              <a:t> 11-11-1977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seluruh</a:t>
            </a:r>
            <a:r>
              <a:rPr lang="en-US" sz="2000" dirty="0"/>
              <a:t> </a:t>
            </a:r>
            <a:r>
              <a:rPr lang="en-US" sz="2000" dirty="0" err="1"/>
              <a:t>Gubernur</a:t>
            </a:r>
            <a:r>
              <a:rPr lang="en-US" sz="2000" dirty="0"/>
              <a:t> </a:t>
            </a:r>
            <a:r>
              <a:rPr lang="en-US" sz="2000" dirty="0" err="1"/>
              <a:t>Kepala</a:t>
            </a:r>
            <a:r>
              <a:rPr lang="en-US" sz="2000" dirty="0"/>
              <a:t> Daerah Tingkat I di </a:t>
            </a:r>
            <a:r>
              <a:rPr lang="en-US" sz="2000" dirty="0" err="1"/>
              <a:t>seluruh</a:t>
            </a:r>
            <a:r>
              <a:rPr lang="en-US" sz="2000" dirty="0"/>
              <a:t> Indonesia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meminta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pemasungan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penderita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jiwa</a:t>
            </a:r>
            <a:endParaRPr lang="en-US" sz="2000" dirty="0"/>
          </a:p>
          <a:p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2014, </a:t>
            </a:r>
            <a:r>
              <a:rPr lang="en-US" sz="2400" dirty="0" err="1"/>
              <a:t>ada</a:t>
            </a:r>
            <a:r>
              <a:rPr lang="en-US" sz="2400" dirty="0"/>
              <a:t> 1274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err="1"/>
              <a:t>pasung</a:t>
            </a:r>
            <a:r>
              <a:rPr lang="en-US" sz="2400" dirty="0"/>
              <a:t> yang </a:t>
            </a:r>
            <a:r>
              <a:rPr lang="en-US" sz="2400" dirty="0" err="1"/>
              <a:t>dilaporkan</a:t>
            </a:r>
            <a:r>
              <a:rPr lang="en-US" sz="2400" dirty="0"/>
              <a:t> di 21 </a:t>
            </a:r>
            <a:r>
              <a:rPr lang="en-US" sz="2400" dirty="0" err="1"/>
              <a:t>propinsi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93%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dilaporkan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lagi</a:t>
            </a:r>
            <a:r>
              <a:rPr lang="en-US" sz="2400" dirty="0"/>
              <a:t> </a:t>
            </a:r>
            <a:r>
              <a:rPr lang="en-US" sz="2400" dirty="0" err="1"/>
              <a:t>dipasung</a:t>
            </a:r>
            <a:endParaRPr lang="en-US" sz="2400" dirty="0"/>
          </a:p>
          <a:p>
            <a:r>
              <a:rPr lang="en-US" sz="2400" dirty="0"/>
              <a:t>Kementerian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mencanangkan</a:t>
            </a:r>
            <a:r>
              <a:rPr lang="en-US" sz="2400" dirty="0"/>
              <a:t> program Indonesia </a:t>
            </a:r>
            <a:r>
              <a:rPr lang="en-US" sz="2400" dirty="0" err="1"/>
              <a:t>Bebas</a:t>
            </a:r>
            <a:r>
              <a:rPr lang="en-US" sz="2400" dirty="0"/>
              <a:t> </a:t>
            </a:r>
            <a:r>
              <a:rPr lang="en-US" sz="2400" dirty="0" err="1"/>
              <a:t>Pasung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2017,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mundur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2019</a:t>
            </a:r>
          </a:p>
          <a:p>
            <a:r>
              <a:rPr lang="en-US" sz="2400" dirty="0" err="1"/>
              <a:t>Dinsos</a:t>
            </a:r>
            <a:r>
              <a:rPr lang="en-US" sz="2400" dirty="0"/>
              <a:t> </a:t>
            </a:r>
            <a:r>
              <a:rPr lang="en-US" sz="2400" dirty="0" err="1"/>
              <a:t>Propinsi</a:t>
            </a:r>
            <a:r>
              <a:rPr lang="en-US" sz="2400" dirty="0"/>
              <a:t> </a:t>
            </a:r>
            <a:r>
              <a:rPr lang="en-US" sz="2400" dirty="0" err="1"/>
              <a:t>Jatim</a:t>
            </a:r>
            <a:r>
              <a:rPr lang="en-US" sz="2400" dirty="0"/>
              <a:t> </a:t>
            </a:r>
            <a:r>
              <a:rPr lang="en-US" sz="2400" dirty="0" err="1"/>
              <a:t>meluncurkan</a:t>
            </a:r>
            <a:r>
              <a:rPr lang="en-US" sz="2400" dirty="0"/>
              <a:t> program e-</a:t>
            </a:r>
            <a:r>
              <a:rPr lang="en-US" sz="2400" dirty="0" err="1"/>
              <a:t>pasung</a:t>
            </a:r>
            <a:r>
              <a:rPr lang="en-US" sz="2400" dirty="0"/>
              <a:t>, </a:t>
            </a:r>
            <a:r>
              <a:rPr lang="en-US" sz="2400" dirty="0" err="1"/>
              <a:t>yakni</a:t>
            </a:r>
            <a:r>
              <a:rPr lang="en-US" sz="2400" dirty="0"/>
              <a:t> program </a:t>
            </a:r>
            <a:r>
              <a:rPr lang="en-US" sz="2400" dirty="0" err="1"/>
              <a:t>pendataan</a:t>
            </a:r>
            <a:r>
              <a:rPr lang="en-US" sz="2400" dirty="0"/>
              <a:t> </a:t>
            </a:r>
            <a:r>
              <a:rPr lang="en-US" sz="2400" dirty="0" err="1"/>
              <a:t>penderita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mental </a:t>
            </a:r>
            <a:r>
              <a:rPr lang="en-US" sz="2400" dirty="0" err="1"/>
              <a:t>berat</a:t>
            </a:r>
            <a:r>
              <a:rPr lang="en-US" sz="2400" dirty="0"/>
              <a:t> yang </a:t>
            </a:r>
            <a:r>
              <a:rPr lang="en-US" sz="2400" dirty="0" err="1"/>
              <a:t>dipasung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i="1" dirty="0"/>
              <a:t>online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7006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Pelayanan</a:t>
            </a:r>
            <a:r>
              <a:rPr lang="en-GB" b="1" dirty="0"/>
              <a:t> </a:t>
            </a:r>
            <a:r>
              <a:rPr lang="en-GB" b="1" dirty="0" err="1"/>
              <a:t>Keswa</a:t>
            </a:r>
            <a:r>
              <a:rPr lang="en-GB" b="1" dirty="0"/>
              <a:t> di era JKN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Biaya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Jiwa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i="1" dirty="0" err="1"/>
              <a:t>cover</a:t>
            </a:r>
            <a:r>
              <a:rPr lang="en-US" sz="2400" i="1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Jaminan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Nasional (JKN)</a:t>
            </a:r>
          </a:p>
          <a:p>
            <a:pPr lvl="1"/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termasuk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tarif</a:t>
            </a:r>
            <a:r>
              <a:rPr lang="en-US" sz="2000" dirty="0"/>
              <a:t> </a:t>
            </a:r>
            <a:r>
              <a:rPr lang="en-US" sz="2000" dirty="0" err="1"/>
              <a:t>pelayanan</a:t>
            </a:r>
            <a:r>
              <a:rPr lang="en-US" sz="2000" dirty="0"/>
              <a:t> INA-CBGs (</a:t>
            </a:r>
            <a:r>
              <a:rPr lang="en-US" sz="2000" dirty="0" err="1"/>
              <a:t>Permenkes</a:t>
            </a:r>
            <a:r>
              <a:rPr lang="en-US" sz="2000" dirty="0"/>
              <a:t> No. 54 </a:t>
            </a:r>
            <a:r>
              <a:rPr lang="en-US" sz="2000" dirty="0" err="1"/>
              <a:t>tahun</a:t>
            </a:r>
            <a:r>
              <a:rPr lang="en-US" sz="2000" dirty="0"/>
              <a:t> 2014)</a:t>
            </a:r>
          </a:p>
          <a:p>
            <a:pPr lvl="1"/>
            <a:r>
              <a:rPr lang="en-US" sz="2000" dirty="0"/>
              <a:t>Yang </a:t>
            </a:r>
            <a:r>
              <a:rPr lang="en-US" sz="2000" dirty="0" err="1"/>
              <a:t>di</a:t>
            </a:r>
            <a:r>
              <a:rPr lang="en-US" sz="2000" i="1" dirty="0" err="1"/>
              <a:t>cover</a:t>
            </a:r>
            <a:r>
              <a:rPr lang="en-US" sz="2000" i="1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ditangani</a:t>
            </a:r>
            <a:r>
              <a:rPr lang="en-US" sz="2000" dirty="0"/>
              <a:t> di </a:t>
            </a:r>
            <a:r>
              <a:rPr lang="en-US" sz="2000" dirty="0" err="1"/>
              <a:t>Fasilitas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Tingkat </a:t>
            </a:r>
            <a:r>
              <a:rPr lang="en-US" sz="2000" dirty="0" err="1"/>
              <a:t>Pertama</a:t>
            </a:r>
            <a:r>
              <a:rPr lang="en-US" sz="2000" dirty="0"/>
              <a:t> (FKTP)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Depresi</a:t>
            </a:r>
            <a:r>
              <a:rPr lang="en-US" sz="2000" dirty="0"/>
              <a:t>, </a:t>
            </a:r>
            <a:r>
              <a:rPr lang="en-US" sz="2000" dirty="0" err="1"/>
              <a:t>Kecemasan</a:t>
            </a:r>
            <a:r>
              <a:rPr lang="en-US" sz="2000" dirty="0"/>
              <a:t>, </a:t>
            </a:r>
            <a:r>
              <a:rPr lang="en-US" sz="2000" dirty="0" err="1"/>
              <a:t>Skizofrenia</a:t>
            </a:r>
            <a:r>
              <a:rPr lang="en-US" sz="2000" dirty="0"/>
              <a:t> (</a:t>
            </a:r>
            <a:r>
              <a:rPr lang="en-US" sz="2000" dirty="0" err="1"/>
              <a:t>Psikotik</a:t>
            </a:r>
            <a:r>
              <a:rPr lang="en-US" sz="2000" dirty="0"/>
              <a:t>)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campuran</a:t>
            </a:r>
            <a:r>
              <a:rPr lang="en-US" sz="2000" dirty="0"/>
              <a:t> (</a:t>
            </a:r>
            <a:r>
              <a:rPr lang="en-US" sz="2000" dirty="0" err="1"/>
              <a:t>Kecemasan</a:t>
            </a:r>
            <a:r>
              <a:rPr lang="en-US" sz="2000" dirty="0"/>
              <a:t> + </a:t>
            </a:r>
            <a:r>
              <a:rPr lang="en-US" sz="2000" dirty="0" err="1"/>
              <a:t>Depresi</a:t>
            </a:r>
            <a:r>
              <a:rPr lang="en-US" sz="2000" dirty="0"/>
              <a:t>)</a:t>
            </a:r>
          </a:p>
          <a:p>
            <a:r>
              <a:rPr lang="en-US" sz="2400" dirty="0"/>
              <a:t>RSJ </a:t>
            </a:r>
            <a:r>
              <a:rPr lang="en-US" sz="2400" dirty="0" err="1"/>
              <a:t>didorong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b="1" dirty="0" err="1"/>
              <a:t>rujuk</a:t>
            </a:r>
            <a:r>
              <a:rPr lang="en-US" sz="2400" b="1" dirty="0"/>
              <a:t> </a:t>
            </a:r>
            <a:r>
              <a:rPr lang="en-US" sz="2400" b="1" dirty="0" err="1"/>
              <a:t>balik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rawat</a:t>
            </a:r>
            <a:r>
              <a:rPr lang="en-US" sz="2400" dirty="0"/>
              <a:t> </a:t>
            </a:r>
            <a:r>
              <a:rPr lang="en-US" sz="2400" dirty="0" err="1"/>
              <a:t>jalan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FKTP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Puskesmas</a:t>
            </a:r>
            <a:r>
              <a:rPr lang="en-US" sz="2400" dirty="0">
                <a:sym typeface="Wingdings" panose="05000000000000000000" pitchFamily="2" charset="2"/>
              </a:rPr>
              <a:t>)</a:t>
            </a:r>
          </a:p>
          <a:p>
            <a:r>
              <a:rPr lang="en-US" sz="2400" dirty="0" err="1">
                <a:sym typeface="Wingdings" panose="05000000000000000000" pitchFamily="2" charset="2"/>
              </a:rPr>
              <a:t>Psikoterapi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group therapy </a:t>
            </a:r>
            <a:r>
              <a:rPr lang="en-US" sz="2400" dirty="0" err="1">
                <a:sym typeface="Wingdings" panose="05000000000000000000" pitchFamily="2" charset="2"/>
              </a:rPr>
              <a:t>ditanggung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oleh</a:t>
            </a:r>
            <a:r>
              <a:rPr lang="en-US" sz="2400" dirty="0">
                <a:sym typeface="Wingdings" panose="05000000000000000000" pitchFamily="2" charset="2"/>
              </a:rPr>
              <a:t> BPJS </a:t>
            </a:r>
            <a:r>
              <a:rPr lang="en-US" sz="2400" dirty="0" err="1">
                <a:sym typeface="Wingdings" panose="05000000000000000000" pitchFamily="2" charset="2"/>
              </a:rPr>
              <a:t>Kesehatan</a:t>
            </a: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 err="1">
                <a:sym typeface="Wingdings" panose="05000000000000000000" pitchFamily="2" charset="2"/>
              </a:rPr>
              <a:t>Tetapi</a:t>
            </a:r>
            <a:r>
              <a:rPr lang="en-US" sz="2400" dirty="0">
                <a:sym typeface="Wingdings" panose="05000000000000000000" pitchFamily="2" charset="2"/>
              </a:rPr>
              <a:t>… </a:t>
            </a:r>
            <a:r>
              <a:rPr lang="en-US" sz="2400" b="1" dirty="0" err="1">
                <a:sym typeface="Wingdings" panose="05000000000000000000" pitchFamily="2" charset="2"/>
              </a:rPr>
              <a:t>belum</a:t>
            </a:r>
            <a:r>
              <a:rPr lang="en-US" sz="2400" b="1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ym typeface="Wingdings" panose="05000000000000000000" pitchFamily="2" charset="2"/>
              </a:rPr>
              <a:t>ada</a:t>
            </a:r>
            <a:r>
              <a:rPr lang="en-US" sz="2400" b="1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ym typeface="Wingdings" panose="05000000000000000000" pitchFamily="2" charset="2"/>
              </a:rPr>
              <a:t>upaya</a:t>
            </a:r>
            <a:r>
              <a:rPr lang="en-US" sz="2400" b="1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ym typeface="Wingdings" panose="05000000000000000000" pitchFamily="2" charset="2"/>
              </a:rPr>
              <a:t>khusus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dalam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ym typeface="Wingdings" panose="05000000000000000000" pitchFamily="2" charset="2"/>
              </a:rPr>
              <a:t>skala</a:t>
            </a:r>
            <a:r>
              <a:rPr lang="en-US" sz="2400" b="1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ym typeface="Wingdings" panose="05000000000000000000" pitchFamily="2" charset="2"/>
              </a:rPr>
              <a:t>nasional</a:t>
            </a:r>
            <a:r>
              <a:rPr lang="en-US" sz="2400" b="1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untuk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ym typeface="Wingdings" panose="05000000000000000000" pitchFamily="2" charset="2"/>
              </a:rPr>
              <a:t>mempersiapkan</a:t>
            </a:r>
            <a:r>
              <a:rPr lang="en-US" sz="2400" b="1" dirty="0">
                <a:sym typeface="Wingdings" panose="05000000000000000000" pitchFamily="2" charset="2"/>
              </a:rPr>
              <a:t> FKTP </a:t>
            </a:r>
            <a:r>
              <a:rPr lang="en-US" sz="2400" dirty="0" err="1">
                <a:sym typeface="Wingdings" panose="05000000000000000000" pitchFamily="2" charset="2"/>
              </a:rPr>
              <a:t>untuk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mampu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ym typeface="Wingdings" panose="05000000000000000000" pitchFamily="2" charset="2"/>
              </a:rPr>
              <a:t>menangani</a:t>
            </a:r>
            <a:r>
              <a:rPr lang="en-US" sz="2400" b="1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ym typeface="Wingdings" panose="05000000000000000000" pitchFamily="2" charset="2"/>
              </a:rPr>
              <a:t>pasien</a:t>
            </a:r>
            <a:r>
              <a:rPr lang="en-US" sz="2400" b="1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dengan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b="1" dirty="0" err="1">
                <a:sym typeface="Wingdings" panose="05000000000000000000" pitchFamily="2" charset="2"/>
              </a:rPr>
              <a:t>gangguan</a:t>
            </a:r>
            <a:r>
              <a:rPr lang="en-US" sz="2400" b="1" dirty="0">
                <a:sym typeface="Wingdings" panose="05000000000000000000" pitchFamily="2" charset="2"/>
              </a:rPr>
              <a:t> mental </a:t>
            </a:r>
            <a:r>
              <a:rPr lang="en-US" sz="2400" b="1" dirty="0" err="1">
                <a:sym typeface="Wingdings" panose="05000000000000000000" pitchFamily="2" charset="2"/>
              </a:rPr>
              <a:t>berat</a:t>
            </a:r>
            <a:endParaRPr lang="en-US" sz="2400" b="1" dirty="0">
              <a:sym typeface="Wingdings" panose="05000000000000000000" pitchFamily="2" charset="2"/>
            </a:endParaRPr>
          </a:p>
          <a:p>
            <a:r>
              <a:rPr lang="en-US" sz="2400" dirty="0" err="1">
                <a:sym typeface="Wingdings" panose="05000000000000000000" pitchFamily="2" charset="2"/>
              </a:rPr>
              <a:t>Tidak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ada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protokol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untuk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menawarkan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terapi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keluarga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kepada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penderita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gangguan</a:t>
            </a:r>
            <a:r>
              <a:rPr lang="en-US" sz="2400" dirty="0">
                <a:sym typeface="Wingdings" panose="05000000000000000000" pitchFamily="2" charset="2"/>
              </a:rPr>
              <a:t> mental </a:t>
            </a:r>
            <a:r>
              <a:rPr lang="en-US" sz="2400" dirty="0" err="1">
                <a:sym typeface="Wingdings" panose="05000000000000000000" pitchFamily="2" charset="2"/>
              </a:rPr>
              <a:t>berat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203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Tantangan</a:t>
            </a:r>
            <a:r>
              <a:rPr lang="en-GB" b="1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b="1" dirty="0" err="1"/>
              <a:t>Belum</a:t>
            </a:r>
            <a:r>
              <a:rPr lang="en-US" sz="2400" b="1" dirty="0"/>
              <a:t> </a:t>
            </a:r>
            <a:r>
              <a:rPr lang="en-US" sz="2400" b="1" dirty="0" err="1"/>
              <a:t>ada</a:t>
            </a:r>
            <a:r>
              <a:rPr lang="en-US" sz="2400" b="1" dirty="0"/>
              <a:t> </a:t>
            </a:r>
            <a:r>
              <a:rPr lang="en-US" sz="2400" b="1" dirty="0" err="1"/>
              <a:t>standar</a:t>
            </a:r>
            <a:r>
              <a:rPr lang="en-US" sz="2400" b="1" dirty="0"/>
              <a:t> diagnosis yang </a:t>
            </a:r>
            <a:r>
              <a:rPr lang="en-US" sz="2400" b="1" dirty="0" err="1"/>
              <a:t>baku</a:t>
            </a:r>
            <a:endParaRPr lang="en-US" sz="2400" b="1" dirty="0"/>
          </a:p>
          <a:p>
            <a:pPr lvl="1"/>
            <a:r>
              <a:rPr lang="en-US" sz="2000" dirty="0"/>
              <a:t>Ada </a:t>
            </a:r>
            <a:r>
              <a:rPr lang="en-US" sz="2000" dirty="0" err="1"/>
              <a:t>pasien</a:t>
            </a:r>
            <a:r>
              <a:rPr lang="en-US" sz="2000" dirty="0"/>
              <a:t> yang </a:t>
            </a:r>
            <a:r>
              <a:rPr lang="en-US" sz="2000" dirty="0" err="1"/>
              <a:t>datang</a:t>
            </a:r>
            <a:r>
              <a:rPr lang="en-US" sz="2000" dirty="0"/>
              <a:t> </a:t>
            </a:r>
            <a:r>
              <a:rPr lang="en-US" sz="2000" dirty="0" err="1"/>
              <a:t>berkali</a:t>
            </a:r>
            <a:r>
              <a:rPr lang="en-US" sz="2000" dirty="0"/>
              <a:t>-kali </a:t>
            </a:r>
            <a:r>
              <a:rPr lang="en-US" sz="2000" dirty="0" err="1"/>
              <a:t>ke</a:t>
            </a:r>
            <a:r>
              <a:rPr lang="en-US" sz="2000" dirty="0"/>
              <a:t> FKTP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keluhan</a:t>
            </a:r>
            <a:r>
              <a:rPr lang="en-US" sz="2000" dirty="0"/>
              <a:t> gastritis. </a:t>
            </a:r>
            <a:r>
              <a:rPr lang="en-US" sz="2000" dirty="0" err="1"/>
              <a:t>Apakah</a:t>
            </a:r>
            <a:r>
              <a:rPr lang="en-US" sz="2000" dirty="0"/>
              <a:t> </a:t>
            </a:r>
            <a:r>
              <a:rPr lang="en-US" sz="2000" dirty="0" err="1"/>
              <a:t>betul</a:t>
            </a:r>
            <a:r>
              <a:rPr lang="en-US" sz="2000" dirty="0"/>
              <a:t> gastritis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kecemasan</a:t>
            </a:r>
            <a:r>
              <a:rPr lang="en-US" sz="2000" dirty="0"/>
              <a:t> (</a:t>
            </a:r>
            <a:r>
              <a:rPr lang="en-US" sz="2000" dirty="0" err="1"/>
              <a:t>somatisasi</a:t>
            </a:r>
            <a:r>
              <a:rPr lang="en-US" sz="2000" dirty="0"/>
              <a:t>)?</a:t>
            </a:r>
          </a:p>
          <a:p>
            <a:pPr lvl="1"/>
            <a:r>
              <a:rPr lang="en-US" sz="2000" dirty="0" err="1"/>
              <a:t>Apakah</a:t>
            </a:r>
            <a:r>
              <a:rPr lang="en-US" sz="2000" dirty="0"/>
              <a:t>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di FKTP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menangkap</a:t>
            </a:r>
            <a:r>
              <a:rPr lang="en-US" sz="2000" dirty="0"/>
              <a:t>/</a:t>
            </a:r>
            <a:r>
              <a:rPr lang="en-US" sz="2000" dirty="0" err="1"/>
              <a:t>mendiagnosis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mental?</a:t>
            </a:r>
          </a:p>
          <a:p>
            <a:pPr lvl="1"/>
            <a:r>
              <a:rPr lang="en-US" sz="2000" dirty="0"/>
              <a:t>Tenaga </a:t>
            </a:r>
            <a:r>
              <a:rPr lang="en-US" sz="2000" dirty="0" err="1"/>
              <a:t>kesehatan</a:t>
            </a:r>
            <a:r>
              <a:rPr lang="en-US" sz="2000" dirty="0"/>
              <a:t> di FKTP </a:t>
            </a:r>
            <a:r>
              <a:rPr lang="en-US" sz="2000" dirty="0" err="1"/>
              <a:t>butuh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dibekali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i="1" dirty="0"/>
              <a:t>screening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kebutuhan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i="1" dirty="0">
                <a:sym typeface="Wingdings" panose="05000000000000000000" pitchFamily="2" charset="2"/>
              </a:rPr>
              <a:t>screening tools</a:t>
            </a:r>
            <a:endParaRPr lang="en-US" sz="2000" dirty="0"/>
          </a:p>
          <a:p>
            <a:r>
              <a:rPr lang="en-US" sz="2400" b="1" dirty="0" err="1"/>
              <a:t>Belum</a:t>
            </a:r>
            <a:r>
              <a:rPr lang="en-US" sz="2400" b="1" dirty="0"/>
              <a:t> </a:t>
            </a:r>
            <a:r>
              <a:rPr lang="en-US" sz="2400" b="1" dirty="0" err="1"/>
              <a:t>ada</a:t>
            </a:r>
            <a:r>
              <a:rPr lang="en-US" sz="2400" b="1" dirty="0"/>
              <a:t> </a:t>
            </a:r>
            <a:r>
              <a:rPr lang="en-US" sz="2400" b="1" dirty="0" err="1"/>
              <a:t>strategi</a:t>
            </a:r>
            <a:r>
              <a:rPr lang="en-US" sz="2400" b="1" dirty="0"/>
              <a:t> yang </a:t>
            </a:r>
            <a:r>
              <a:rPr lang="en-US" sz="2400" b="1" dirty="0" err="1"/>
              <a:t>jelas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upaya</a:t>
            </a:r>
            <a:r>
              <a:rPr lang="en-US" sz="2400" b="1" dirty="0"/>
              <a:t> </a:t>
            </a:r>
            <a:r>
              <a:rPr lang="en-US" sz="2400" b="1" dirty="0" err="1"/>
              <a:t>promosi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prevensi</a:t>
            </a:r>
            <a:r>
              <a:rPr lang="en-US" sz="2400" b="1" dirty="0"/>
              <a:t> </a:t>
            </a:r>
          </a:p>
          <a:p>
            <a:pPr lvl="1"/>
            <a:r>
              <a:rPr lang="en-US" sz="2000" dirty="0" err="1"/>
              <a:t>Jangankan</a:t>
            </a:r>
            <a:r>
              <a:rPr lang="en-US" sz="2000" dirty="0"/>
              <a:t> </a:t>
            </a:r>
            <a:r>
              <a:rPr lang="en-US" sz="2000" dirty="0" err="1"/>
              <a:t>upaya</a:t>
            </a:r>
            <a:r>
              <a:rPr lang="en-US" sz="2000" dirty="0"/>
              <a:t> </a:t>
            </a:r>
            <a:r>
              <a:rPr lang="en-US" sz="2000" dirty="0" err="1"/>
              <a:t>promosi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prevensi</a:t>
            </a:r>
            <a:r>
              <a:rPr lang="en-US" sz="2000" dirty="0"/>
              <a:t>,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pengobatan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pasien</a:t>
            </a:r>
            <a:r>
              <a:rPr lang="en-US" sz="2000" dirty="0"/>
              <a:t> yang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terdiagnosis</a:t>
            </a:r>
            <a:r>
              <a:rPr lang="en-US" sz="2000" dirty="0"/>
              <a:t> </a:t>
            </a:r>
            <a:r>
              <a:rPr lang="en-US" sz="2000" dirty="0" err="1"/>
              <a:t>menderita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FKTP </a:t>
            </a:r>
            <a:r>
              <a:rPr lang="en-US" sz="2000" dirty="0" err="1"/>
              <a:t>kesulitan</a:t>
            </a:r>
            <a:r>
              <a:rPr lang="en-US" sz="2000" dirty="0"/>
              <a:t> </a:t>
            </a:r>
            <a:r>
              <a:rPr lang="en-US" sz="2000" dirty="0" err="1"/>
              <a:t>menangani</a:t>
            </a:r>
            <a:endParaRPr lang="en-US" sz="2000" dirty="0"/>
          </a:p>
          <a:p>
            <a:r>
              <a:rPr lang="en-US" sz="2400" b="1" dirty="0" err="1"/>
              <a:t>Belum</a:t>
            </a:r>
            <a:r>
              <a:rPr lang="en-US" sz="2400" b="1" dirty="0"/>
              <a:t> </a:t>
            </a:r>
            <a:r>
              <a:rPr lang="en-US" sz="2400" b="1" dirty="0" err="1"/>
              <a:t>meratanya</a:t>
            </a:r>
            <a:r>
              <a:rPr lang="en-US" sz="2400" b="1" dirty="0"/>
              <a:t> </a:t>
            </a:r>
            <a:r>
              <a:rPr lang="en-US" sz="2400" b="1" dirty="0" err="1"/>
              <a:t>akses</a:t>
            </a:r>
            <a:r>
              <a:rPr lang="en-US" sz="2400" b="1" dirty="0"/>
              <a:t> </a:t>
            </a:r>
            <a:r>
              <a:rPr lang="en-US" sz="2400" b="1" dirty="0" err="1"/>
              <a:t>masyarakat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fasilitas</a:t>
            </a:r>
            <a:r>
              <a:rPr lang="en-US" sz="2400" b="1" dirty="0"/>
              <a:t> </a:t>
            </a:r>
            <a:r>
              <a:rPr lang="en-US" sz="2400" b="1" dirty="0" err="1"/>
              <a:t>pelayanan</a:t>
            </a:r>
            <a:r>
              <a:rPr lang="en-US" sz="2400" b="1" dirty="0"/>
              <a:t> </a:t>
            </a:r>
            <a:r>
              <a:rPr lang="en-US" sz="2400" b="1" dirty="0" err="1"/>
              <a:t>kesehatan</a:t>
            </a:r>
            <a:endParaRPr lang="en-US" sz="2400" b="1" dirty="0"/>
          </a:p>
          <a:p>
            <a:pPr lvl="1"/>
            <a:r>
              <a:rPr lang="en-US" sz="2000" dirty="0" err="1"/>
              <a:t>Warga</a:t>
            </a:r>
            <a:r>
              <a:rPr lang="en-US" sz="2000" dirty="0"/>
              <a:t> yang </a:t>
            </a:r>
            <a:r>
              <a:rPr lang="en-US" sz="2000" dirty="0" err="1"/>
              <a:t>tinggal</a:t>
            </a:r>
            <a:r>
              <a:rPr lang="en-US" sz="2000" dirty="0"/>
              <a:t> di </a:t>
            </a:r>
            <a:r>
              <a:rPr lang="en-US" sz="2000" dirty="0" err="1"/>
              <a:t>daerah</a:t>
            </a:r>
            <a:r>
              <a:rPr lang="en-US" sz="2000" dirty="0"/>
              <a:t> </a:t>
            </a:r>
            <a:r>
              <a:rPr lang="en-US" sz="2000" dirty="0" err="1"/>
              <a:t>terpencil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perjalanan</a:t>
            </a:r>
            <a:r>
              <a:rPr lang="en-US" sz="2000" dirty="0"/>
              <a:t> yang lama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medan</a:t>
            </a:r>
            <a:r>
              <a:rPr lang="en-US" sz="2000" dirty="0"/>
              <a:t> yang </a:t>
            </a:r>
            <a:r>
              <a:rPr lang="en-US" sz="2000" dirty="0" err="1"/>
              <a:t>sulit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pelayanan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0934465"/>
      </p:ext>
    </p:extLst>
  </p:cSld>
  <p:clrMapOvr>
    <a:masterClrMapping/>
  </p:clrMapOvr>
</p:sld>
</file>

<file path=ppt/theme/theme1.xml><?xml version="1.0" encoding="utf-8"?>
<a:theme xmlns:a="http://schemas.openxmlformats.org/drawingml/2006/main" name="psiunair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iunair_blue" id="{3C9B8563-235D-4690-93EB-C1E4B836BAD2}" vid="{68C260DF-F481-4FD5-8772-BDB4C507B4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psiunair_blue</Template>
  <TotalTime>1534</TotalTime>
  <Words>832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psiunair_blue</vt:lpstr>
      <vt:lpstr>Kondisi Terkini Kesehatan Mental Masyarakat Indonesia</vt:lpstr>
      <vt:lpstr>Kondisi global dan nasional</vt:lpstr>
      <vt:lpstr>Gambaran umum kebijakan kesehatan mental</vt:lpstr>
      <vt:lpstr>Treatment gap dan stigma (1)</vt:lpstr>
      <vt:lpstr>Treatment gap dan stigma (2)</vt:lpstr>
      <vt:lpstr>Treatment gap dan stigma (2)</vt:lpstr>
      <vt:lpstr>Pelayanan Keswa di era JKN</vt:lpstr>
      <vt:lpstr>Tantangan…</vt:lpstr>
    </vt:vector>
  </TitlesOfParts>
  <Company>Psikologi Unair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Rizqy Amelia Zein</dc:creator>
  <cp:lastModifiedBy>Rizqy Amelia Zein</cp:lastModifiedBy>
  <cp:revision>46</cp:revision>
  <dcterms:created xsi:type="dcterms:W3CDTF">2014-08-18T09:13:02Z</dcterms:created>
  <dcterms:modified xsi:type="dcterms:W3CDTF">2018-04-08T11:54:03Z</dcterms:modified>
</cp:coreProperties>
</file>