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69" r:id="rId12"/>
    <p:sldId id="279" r:id="rId13"/>
    <p:sldId id="278" r:id="rId14"/>
    <p:sldId id="28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bumenekspres.com/2017/12/fenomena-mbah-marsiyo-dan-banyaknya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med.005004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sciencemag.org/news/2008/02/problem-Proz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 err="1"/>
              <a:t>Isu-Isu</a:t>
            </a:r>
            <a:r>
              <a:rPr lang="en-GB" b="1" dirty="0"/>
              <a:t> Utama </a:t>
            </a:r>
            <a:r>
              <a:rPr lang="en-GB" b="1" dirty="0" err="1"/>
              <a:t>dalam</a:t>
            </a:r>
            <a:r>
              <a:rPr lang="en-GB" b="1" dirty="0"/>
              <a:t> </a:t>
            </a:r>
            <a:r>
              <a:rPr lang="en-GB" b="1" dirty="0" err="1"/>
              <a:t>Pelayanan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Jiwa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7261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8673"/>
            <a:ext cx="5840896" cy="4525963"/>
          </a:xfrm>
        </p:spPr>
        <p:txBody>
          <a:bodyPr/>
          <a:lstStyle/>
          <a:p>
            <a:r>
              <a:rPr lang="en-US" sz="2400" dirty="0" err="1"/>
              <a:t>Sosiolog</a:t>
            </a:r>
            <a:r>
              <a:rPr lang="en-US" sz="2400" dirty="0"/>
              <a:t> </a:t>
            </a: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penerimaan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i="1" dirty="0"/>
              <a:t>minor tranquillizer</a:t>
            </a:r>
            <a:endParaRPr lang="en-US" sz="2400" dirty="0"/>
          </a:p>
          <a:p>
            <a:pPr lvl="1"/>
            <a:r>
              <a:rPr lang="en-US" sz="2000" dirty="0"/>
              <a:t>Media juga </a:t>
            </a:r>
            <a:r>
              <a:rPr lang="en-US" sz="2000" dirty="0" err="1"/>
              <a:t>berpengaruh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legitimasi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problem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sekaligus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obatnya</a:t>
            </a:r>
            <a:endParaRPr lang="en-US" sz="2000" dirty="0"/>
          </a:p>
          <a:p>
            <a:pPr lvl="1"/>
            <a:r>
              <a:rPr lang="en-US" sz="2000" dirty="0"/>
              <a:t>Ada </a:t>
            </a:r>
            <a:r>
              <a:rPr lang="en-US" sz="2000" dirty="0" err="1"/>
              <a:t>setidaknya</a:t>
            </a:r>
            <a:r>
              <a:rPr lang="en-US" sz="2000" dirty="0"/>
              <a:t> 4 </a:t>
            </a:r>
            <a:r>
              <a:rPr lang="en-US" sz="2000" dirty="0" err="1"/>
              <a:t>elemen</a:t>
            </a:r>
            <a:r>
              <a:rPr lang="en-US" sz="2000" dirty="0"/>
              <a:t> </a:t>
            </a:r>
            <a:r>
              <a:rPr lang="en-US" sz="2000" dirty="0" err="1"/>
              <a:t>sosio-kultural</a:t>
            </a:r>
            <a:r>
              <a:rPr lang="en-US" sz="2000" dirty="0"/>
              <a:t> yang </a:t>
            </a:r>
            <a:r>
              <a:rPr lang="en-US" sz="2000" dirty="0" err="1"/>
              <a:t>bermain</a:t>
            </a:r>
            <a:r>
              <a:rPr lang="en-US" sz="2000" dirty="0"/>
              <a:t>;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pemberian</a:t>
            </a:r>
            <a:r>
              <a:rPr lang="en-US" sz="2000" dirty="0"/>
              <a:t> </a:t>
            </a:r>
            <a:r>
              <a:rPr lang="en-US" sz="2000" dirty="0" err="1"/>
              <a:t>klaim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profesional</a:t>
            </a:r>
            <a:r>
              <a:rPr lang="en-US" sz="2000" dirty="0"/>
              <a:t>, </a:t>
            </a:r>
            <a:r>
              <a:rPr lang="en-US" sz="2000" dirty="0" err="1"/>
              <a:t>kontestasi</a:t>
            </a:r>
            <a:r>
              <a:rPr lang="en-US" sz="2000" dirty="0"/>
              <a:t> legal, </a:t>
            </a:r>
            <a:r>
              <a:rPr lang="en-US" sz="2000" dirty="0" err="1"/>
              <a:t>pengaruh</a:t>
            </a:r>
            <a:r>
              <a:rPr lang="en-US" sz="2000" dirty="0"/>
              <a:t> media </a:t>
            </a:r>
            <a:r>
              <a:rPr lang="en-US" sz="2000" dirty="0" err="1"/>
              <a:t>massa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respons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endParaRPr lang="en-US" sz="2000" dirty="0"/>
          </a:p>
          <a:p>
            <a:pPr lvl="1"/>
            <a:r>
              <a:rPr lang="en-US" sz="2000" dirty="0"/>
              <a:t>Ada problem </a:t>
            </a:r>
            <a:r>
              <a:rPr lang="en-US" sz="2000" dirty="0" err="1"/>
              <a:t>metodologi</a:t>
            </a:r>
            <a:r>
              <a:rPr lang="en-US" sz="2000" dirty="0"/>
              <a:t>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cermat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uji</a:t>
            </a:r>
            <a:r>
              <a:rPr lang="en-US" sz="2000" dirty="0"/>
              <a:t> </a:t>
            </a:r>
            <a:r>
              <a:rPr lang="en-US" sz="2000" dirty="0" err="1"/>
              <a:t>klinik</a:t>
            </a:r>
            <a:r>
              <a:rPr lang="en-US" sz="2000" dirty="0"/>
              <a:t> </a:t>
            </a:r>
            <a:r>
              <a:rPr lang="en-US" sz="2000" dirty="0" err="1"/>
              <a:t>obat-obat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peneliti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mempublikasi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hasil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positif</a:t>
            </a:r>
            <a:endParaRPr lang="en-US" sz="2000" dirty="0"/>
          </a:p>
        </p:txBody>
      </p:sp>
      <p:pic>
        <p:nvPicPr>
          <p:cNvPr id="3074" name="Picture 2" descr="Image result for prozac cartoon">
            <a:extLst>
              <a:ext uri="{FF2B5EF4-FFF2-40B4-BE49-F238E27FC236}">
                <a16:creationId xmlns:a16="http://schemas.microsoft.com/office/drawing/2014/main" id="{DCB8E877-698C-4109-9E14-A69AE75F2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01" y="1033669"/>
            <a:ext cx="4939990" cy="396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10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6129130" cy="4525963"/>
          </a:xfrm>
        </p:spPr>
        <p:txBody>
          <a:bodyPr/>
          <a:lstStyle/>
          <a:p>
            <a:r>
              <a:rPr lang="en-US" sz="2400" dirty="0"/>
              <a:t>Ioannidis (2008) </a:t>
            </a:r>
            <a:r>
              <a:rPr lang="en-US" sz="2400" dirty="0" err="1"/>
              <a:t>menyimpulkan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mitos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antidepresan</a:t>
            </a:r>
            <a:r>
              <a:rPr lang="en-US" sz="2400" dirty="0"/>
              <a:t>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Interpretasi</a:t>
            </a:r>
            <a:r>
              <a:rPr lang="en-US" sz="2000" dirty="0"/>
              <a:t> yang </a:t>
            </a:r>
            <a:r>
              <a:rPr lang="en-US" sz="2000" dirty="0" err="1"/>
              <a:t>keliru</a:t>
            </a:r>
            <a:r>
              <a:rPr lang="en-US" sz="2000" dirty="0"/>
              <a:t> </a:t>
            </a:r>
            <a:r>
              <a:rPr lang="en-US" sz="2000" dirty="0" err="1"/>
              <a:t>soal</a:t>
            </a:r>
            <a:r>
              <a:rPr lang="en-US" sz="2000" dirty="0"/>
              <a:t> ‘</a:t>
            </a:r>
            <a:r>
              <a:rPr lang="en-US" sz="2000" dirty="0" err="1"/>
              <a:t>signifikansi</a:t>
            </a:r>
            <a:r>
              <a:rPr lang="en-US" sz="2000" dirty="0"/>
              <a:t> </a:t>
            </a:r>
            <a:r>
              <a:rPr lang="en-US" sz="2000" dirty="0" err="1"/>
              <a:t>statistik</a:t>
            </a:r>
            <a:r>
              <a:rPr lang="en-US" sz="2000" dirty="0"/>
              <a:t>’</a:t>
            </a:r>
          </a:p>
          <a:p>
            <a:pPr lvl="1"/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dimanipulasi</a:t>
            </a:r>
            <a:endParaRPr lang="en-US" sz="2000" dirty="0"/>
          </a:p>
          <a:p>
            <a:pPr lvl="1"/>
            <a:r>
              <a:rPr lang="en-US" sz="2000" dirty="0" err="1"/>
              <a:t>Pemilihan</a:t>
            </a:r>
            <a:r>
              <a:rPr lang="en-US" sz="2000" dirty="0"/>
              <a:t> </a:t>
            </a:r>
            <a:r>
              <a:rPr lang="en-US" sz="2000" dirty="0" err="1"/>
              <a:t>sampel</a:t>
            </a:r>
            <a:r>
              <a:rPr lang="en-US" sz="2000" dirty="0"/>
              <a:t> yang bias</a:t>
            </a:r>
          </a:p>
          <a:p>
            <a:pPr lvl="1"/>
            <a:r>
              <a:rPr lang="en-US" sz="2000" i="1" dirty="0"/>
              <a:t>Follow up study </a:t>
            </a:r>
            <a:r>
              <a:rPr lang="en-US" sz="2000" dirty="0"/>
              <a:t>yang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berjangka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pemberian</a:t>
            </a:r>
            <a:r>
              <a:rPr lang="en-US" sz="2000" dirty="0"/>
              <a:t> </a:t>
            </a:r>
            <a:r>
              <a:rPr lang="en-US" sz="2000" dirty="0" err="1"/>
              <a:t>perlakuan</a:t>
            </a:r>
            <a:endParaRPr lang="en-US" sz="2000" dirty="0"/>
          </a:p>
          <a:p>
            <a:pPr lvl="1"/>
            <a:r>
              <a:rPr lang="en-US" sz="2000" b="1" i="1" u="sng" dirty="0"/>
              <a:t>Selective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b="1" i="1" u="sng" dirty="0"/>
              <a:t>distortive report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peneliti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melaporkan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hasil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positif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mengabaikan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informasi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lainnya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bertentangan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hipotesisnya</a:t>
            </a:r>
            <a:endParaRPr lang="en-US" sz="2000" dirty="0"/>
          </a:p>
        </p:txBody>
      </p:sp>
      <p:pic>
        <p:nvPicPr>
          <p:cNvPr id="4" name="Picture 4" descr="Image result for prozac cartoon">
            <a:extLst>
              <a:ext uri="{FF2B5EF4-FFF2-40B4-BE49-F238E27FC236}">
                <a16:creationId xmlns:a16="http://schemas.microsoft.com/office/drawing/2014/main" id="{551395B2-FA71-4D1F-A27C-EAF6FBC4D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245" y="768454"/>
            <a:ext cx="4372390" cy="498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Psikoterapi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Psikoterapi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non-</a:t>
            </a:r>
            <a:r>
              <a:rPr lang="en-US" sz="2400" dirty="0" err="1"/>
              <a:t>invasif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i="1" dirty="0"/>
              <a:t>iatrogenic effect</a:t>
            </a:r>
          </a:p>
          <a:p>
            <a:r>
              <a:rPr lang="en-US" sz="2400" i="1" dirty="0"/>
              <a:t>Iatrogenic effect </a:t>
            </a:r>
            <a:r>
              <a:rPr lang="en-US" sz="2400" dirty="0"/>
              <a:t>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Psikoterapi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; </a:t>
            </a:r>
          </a:p>
          <a:p>
            <a:pPr lvl="1"/>
            <a:r>
              <a:rPr lang="en-US" sz="2000" dirty="0"/>
              <a:t>(a) </a:t>
            </a:r>
            <a:r>
              <a:rPr lang="en-US" sz="2000" b="1" i="1" dirty="0" err="1"/>
              <a:t>deterioriation</a:t>
            </a:r>
            <a:r>
              <a:rPr lang="en-US" sz="2000" b="1" i="1" dirty="0"/>
              <a:t> effect</a:t>
            </a:r>
            <a:r>
              <a:rPr lang="en-US" sz="2000" dirty="0"/>
              <a:t> –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malah</a:t>
            </a:r>
            <a:r>
              <a:rPr lang="en-US" sz="2000" dirty="0"/>
              <a:t> </a:t>
            </a:r>
            <a:r>
              <a:rPr lang="en-US" sz="2000" dirty="0" err="1"/>
              <a:t>jauh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buruk</a:t>
            </a:r>
            <a:r>
              <a:rPr lang="en-US" sz="2000" dirty="0"/>
              <a:t>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;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(b) </a:t>
            </a:r>
            <a:r>
              <a:rPr lang="en-US" sz="2000" b="1" i="1" dirty="0"/>
              <a:t>personal abuse</a:t>
            </a:r>
            <a:r>
              <a:rPr lang="en-US" sz="2000" dirty="0"/>
              <a:t> –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terapis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hal-hal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etis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mendorong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yang </a:t>
            </a:r>
            <a:r>
              <a:rPr lang="en-US" sz="2000" i="1" dirty="0"/>
              <a:t>abusive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pasiennya</a:t>
            </a:r>
            <a:r>
              <a:rPr lang="en-US" sz="2000" dirty="0"/>
              <a:t> (</a:t>
            </a:r>
            <a:r>
              <a:rPr lang="en-US" sz="2000" dirty="0" err="1"/>
              <a:t>ingat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Breuer </a:t>
            </a:r>
            <a:r>
              <a:rPr lang="en-US" sz="2000" dirty="0" err="1"/>
              <a:t>dan</a:t>
            </a:r>
            <a:r>
              <a:rPr lang="en-US" sz="2000" dirty="0"/>
              <a:t> Jung).</a:t>
            </a:r>
          </a:p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i="1" dirty="0"/>
              <a:t>talking therapy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terapi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, </a:t>
            </a:r>
            <a:r>
              <a:rPr lang="en-US" sz="2400" dirty="0" err="1"/>
              <a:t>Psikoterapi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mahal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cost ineffective. </a:t>
            </a:r>
          </a:p>
          <a:p>
            <a:pPr lvl="1"/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dijamin</a:t>
            </a:r>
            <a:r>
              <a:rPr lang="en-US" sz="2000" dirty="0"/>
              <a:t> </a:t>
            </a:r>
            <a:r>
              <a:rPr lang="en-US" sz="2000" dirty="0" err="1"/>
              <a:t>akuntabilitasnya</a:t>
            </a:r>
            <a:r>
              <a:rPr lang="en-US" sz="2000" dirty="0"/>
              <a:t> (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protokol</a:t>
            </a:r>
            <a:r>
              <a:rPr lang="en-US" sz="2000" dirty="0"/>
              <a:t> </a:t>
            </a:r>
            <a:r>
              <a:rPr lang="en-US" sz="2000" dirty="0" err="1"/>
              <a:t>resep</a:t>
            </a:r>
            <a:r>
              <a:rPr lang="en-US" sz="2000" dirty="0"/>
              <a:t>),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skema</a:t>
            </a:r>
            <a:r>
              <a:rPr lang="en-US" sz="2000" dirty="0"/>
              <a:t> </a:t>
            </a:r>
            <a:r>
              <a:rPr lang="en-US" sz="2000" dirty="0" err="1"/>
              <a:t>jaminan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(</a:t>
            </a:r>
            <a:r>
              <a:rPr lang="en-US" sz="2000" dirty="0" err="1"/>
              <a:t>seperti</a:t>
            </a:r>
            <a:r>
              <a:rPr lang="en-US" sz="2000" dirty="0"/>
              <a:t> JKN di Indonesia),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mengadministrasi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Psikoterapi</a:t>
            </a:r>
            <a:r>
              <a:rPr lang="en-US" sz="20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6159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The moral sense of the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b="1" i="1" u="sng" dirty="0"/>
              <a:t>Informed consent</a:t>
            </a:r>
            <a:r>
              <a:rPr lang="en-US" sz="2400" dirty="0"/>
              <a:t> –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memutuskan</a:t>
            </a:r>
            <a:r>
              <a:rPr lang="en-US" sz="2400" dirty="0"/>
              <a:t> </a:t>
            </a:r>
            <a:r>
              <a:rPr lang="en-US" sz="2400" dirty="0" err="1"/>
              <a:t>merawat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baiknya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;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sadar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kondisinya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berkompeten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pengobatan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yang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alami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orang-orang yang </a:t>
            </a:r>
            <a:r>
              <a:rPr lang="en-US" sz="2000" dirty="0" err="1"/>
              <a:t>bertindak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,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pengobatan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pertimbangan</a:t>
            </a:r>
            <a:r>
              <a:rPr lang="en-US" sz="2000" dirty="0"/>
              <a:t> moral yang </a:t>
            </a:r>
            <a:r>
              <a:rPr lang="en-US" sz="2000" dirty="0" err="1"/>
              <a:t>benar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komperhensif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dipahami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 yang </a:t>
            </a:r>
            <a:r>
              <a:rPr lang="en-US" sz="2000" dirty="0" err="1"/>
              <a:t>koersif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meminta</a:t>
            </a:r>
            <a:r>
              <a:rPr lang="en-US" sz="2000" dirty="0"/>
              <a:t> </a:t>
            </a:r>
            <a:r>
              <a:rPr lang="en-US" sz="2000" i="1" dirty="0"/>
              <a:t>consent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?</a:t>
            </a:r>
          </a:p>
          <a:p>
            <a:r>
              <a:rPr lang="en-US" sz="2400" dirty="0"/>
              <a:t>Banyak </a:t>
            </a:r>
            <a:r>
              <a:rPr lang="en-US" sz="2400" dirty="0" err="1"/>
              <a:t>pasien</a:t>
            </a:r>
            <a:r>
              <a:rPr lang="en-US" sz="2400" dirty="0"/>
              <a:t> ODGJ yang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ECT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psychosurgery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persetujuan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 </a:t>
            </a:r>
            <a:r>
              <a:rPr lang="en-US" sz="2400" dirty="0" err="1"/>
              <a:t>Mereka</a:t>
            </a:r>
            <a:r>
              <a:rPr lang="en-US" sz="2400" dirty="0"/>
              <a:t> juga </a:t>
            </a:r>
            <a:r>
              <a:rPr lang="en-US" sz="2400" dirty="0" err="1"/>
              <a:t>dikurung</a:t>
            </a:r>
            <a:r>
              <a:rPr lang="en-US" sz="2400" dirty="0"/>
              <a:t> </a:t>
            </a:r>
            <a:r>
              <a:rPr lang="en-US" sz="2400" dirty="0" err="1"/>
              <a:t>diruang</a:t>
            </a:r>
            <a:r>
              <a:rPr lang="en-US" sz="2400" dirty="0"/>
              <a:t> </a:t>
            </a:r>
            <a:r>
              <a:rPr lang="en-US" sz="2400" dirty="0" err="1"/>
              <a:t>isolasi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keinginan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yang </a:t>
            </a:r>
            <a:r>
              <a:rPr lang="en-US" sz="2400" dirty="0" err="1"/>
              <a:t>dibenarkan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moral?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293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Complimentary &amp; alternative medicine</a:t>
            </a:r>
            <a:r>
              <a:rPr lang="en-GB" b="1" dirty="0"/>
              <a:t> (CAM)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Ada </a:t>
            </a:r>
            <a:r>
              <a:rPr lang="en-US" sz="2400" i="1" dirty="0"/>
              <a:t>growing demand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endParaRPr lang="en-US" sz="2400" dirty="0"/>
          </a:p>
          <a:p>
            <a:r>
              <a:rPr lang="en-US" sz="2400" dirty="0"/>
              <a:t>Yang </a:t>
            </a:r>
            <a:r>
              <a:rPr lang="en-US" sz="2400" dirty="0" err="1"/>
              <a:t>populer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meditatif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spiritual, </a:t>
            </a:r>
            <a:r>
              <a:rPr lang="en-US" sz="2400" dirty="0" err="1"/>
              <a:t>seperti</a:t>
            </a:r>
            <a:r>
              <a:rPr lang="en-US" sz="2400" dirty="0"/>
              <a:t> Yoga, </a:t>
            </a:r>
            <a:r>
              <a:rPr lang="en-US" sz="2400" dirty="0" err="1"/>
              <a:t>Relaksasi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/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en-US" sz="2400" dirty="0"/>
              <a:t>, CAM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i="1" dirty="0"/>
              <a:t>scientifically sound</a:t>
            </a:r>
            <a:r>
              <a:rPr lang="en-US" sz="2400" dirty="0"/>
              <a:t>, </a:t>
            </a:r>
            <a:r>
              <a:rPr lang="en-US" sz="2400" dirty="0" err="1"/>
              <a:t>tapi</a:t>
            </a:r>
            <a:r>
              <a:rPr lang="en-US" sz="2400" dirty="0"/>
              <a:t> </a:t>
            </a:r>
            <a:r>
              <a:rPr lang="en-US" sz="2400" dirty="0" err="1"/>
              <a:t>patut</a:t>
            </a:r>
            <a:r>
              <a:rPr lang="en-US" sz="2400" dirty="0"/>
              <a:t> </a:t>
            </a:r>
            <a:r>
              <a:rPr lang="en-US" sz="2400" dirty="0" err="1"/>
              <a:t>dicoba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 yang non-</a:t>
            </a:r>
            <a:r>
              <a:rPr lang="en-US" sz="2400" dirty="0" err="1"/>
              <a:t>invasif</a:t>
            </a:r>
            <a:endParaRPr lang="en-US" sz="2400" dirty="0"/>
          </a:p>
          <a:p>
            <a:r>
              <a:rPr lang="en-US" sz="2400" dirty="0"/>
              <a:t>CAM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justru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populer</a:t>
            </a:r>
            <a:r>
              <a:rPr lang="en-US" sz="2400" dirty="0"/>
              <a:t> di Indonesia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terapi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Psikoterapi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dipraktekkan</a:t>
            </a:r>
            <a:r>
              <a:rPr lang="en-US" sz="2400" dirty="0"/>
              <a:t> di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panti</a:t>
            </a:r>
            <a:r>
              <a:rPr lang="en-US" sz="2400" dirty="0"/>
              <a:t> </a:t>
            </a:r>
            <a:r>
              <a:rPr lang="en-US" sz="2400" dirty="0" err="1"/>
              <a:t>rehabilitasi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 </a:t>
            </a:r>
          </a:p>
          <a:p>
            <a:pPr lvl="1"/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Mbah</a:t>
            </a:r>
            <a:r>
              <a:rPr lang="en-US" sz="2000" dirty="0"/>
              <a:t> </a:t>
            </a:r>
            <a:r>
              <a:rPr lang="en-US" sz="2000" dirty="0" err="1"/>
              <a:t>Marsiyo</a:t>
            </a:r>
            <a:r>
              <a:rPr lang="en-US" sz="2000" dirty="0"/>
              <a:t>, </a:t>
            </a:r>
            <a:r>
              <a:rPr lang="en-US" sz="2000" dirty="0" err="1"/>
              <a:t>Klaten</a:t>
            </a:r>
            <a:r>
              <a:rPr lang="en-US" sz="2000" dirty="0"/>
              <a:t> yang </a:t>
            </a:r>
            <a:r>
              <a:rPr lang="en-US" sz="2000" dirty="0" err="1"/>
              <a:t>merawat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dirumahnya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minum</a:t>
            </a:r>
            <a:r>
              <a:rPr lang="en-US" sz="2000" dirty="0"/>
              <a:t> </a:t>
            </a:r>
            <a:r>
              <a:rPr lang="en-US" sz="2000" dirty="0" err="1"/>
              <a:t>jamu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ritual-ritual </a:t>
            </a:r>
            <a:r>
              <a:rPr lang="en-US" sz="2000" dirty="0" err="1"/>
              <a:t>tertentu</a:t>
            </a:r>
            <a:r>
              <a:rPr lang="en-US" sz="2000" dirty="0"/>
              <a:t> (</a:t>
            </a:r>
            <a:r>
              <a:rPr lang="en-US" sz="2000" dirty="0">
                <a:hlinkClick r:id="rId3"/>
              </a:rPr>
              <a:t>http://www.kebumenekspres.com/2017/12/fenomena-mbah-marsiyo-dan-banyaknya.html</a:t>
            </a:r>
            <a:r>
              <a:rPr lang="en-US" sz="2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8104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Perawatan</a:t>
            </a:r>
            <a:r>
              <a:rPr lang="en-GB" b="1" dirty="0"/>
              <a:t> ODGJ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Perawatan</a:t>
            </a:r>
            <a:r>
              <a:rPr lang="en-US" sz="2400" dirty="0"/>
              <a:t> ODGJ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terapiutik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populer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‘</a:t>
            </a:r>
            <a:r>
              <a:rPr lang="en-US" sz="2400" b="1" i="1" dirty="0"/>
              <a:t>talking treatment</a:t>
            </a:r>
            <a:r>
              <a:rPr lang="en-US" sz="2400" dirty="0"/>
              <a:t>’ ‘</a:t>
            </a:r>
            <a:r>
              <a:rPr lang="en-US" sz="2400" b="1" i="1" dirty="0"/>
              <a:t>drug treatment</a:t>
            </a:r>
            <a:r>
              <a:rPr lang="en-US" sz="2400" dirty="0"/>
              <a:t>’ ‘</a:t>
            </a:r>
            <a:r>
              <a:rPr lang="en-US" sz="2400" b="1" i="1" dirty="0"/>
              <a:t>electroconvulsive treatment</a:t>
            </a:r>
            <a:r>
              <a:rPr lang="en-US" sz="2400" b="1" dirty="0"/>
              <a:t> (ECT)</a:t>
            </a:r>
            <a:r>
              <a:rPr lang="en-US" sz="2400" dirty="0"/>
              <a:t>’.</a:t>
            </a:r>
          </a:p>
          <a:p>
            <a:r>
              <a:rPr lang="en-US" sz="2400" dirty="0" err="1"/>
              <a:t>Jarang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pembahasan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implikasi</a:t>
            </a:r>
            <a:r>
              <a:rPr lang="en-US" sz="2400" dirty="0"/>
              <a:t> moral,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.</a:t>
            </a:r>
          </a:p>
          <a:p>
            <a:r>
              <a:rPr lang="en-US" sz="2400" dirty="0"/>
              <a:t>Sejarah </a:t>
            </a:r>
            <a:r>
              <a:rPr lang="en-US" sz="2400" dirty="0" err="1"/>
              <a:t>singkat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ODGJ</a:t>
            </a:r>
          </a:p>
          <a:p>
            <a:pPr lvl="1"/>
            <a:r>
              <a:rPr lang="en-US" sz="2000" dirty="0" err="1"/>
              <a:t>Sepanjang</a:t>
            </a:r>
            <a:r>
              <a:rPr lang="en-US" sz="2000" dirty="0"/>
              <a:t> </a:t>
            </a:r>
            <a:r>
              <a:rPr lang="en-US" sz="2000" dirty="0" err="1"/>
              <a:t>catatan</a:t>
            </a:r>
            <a:r>
              <a:rPr lang="en-US" sz="2000" dirty="0"/>
              <a:t> </a:t>
            </a:r>
            <a:r>
              <a:rPr lang="en-US" sz="2000" dirty="0" err="1"/>
              <a:t>sejarah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yang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populer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etiologi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; (a) </a:t>
            </a:r>
            <a:r>
              <a:rPr lang="en-US" sz="2000" b="1" i="1" dirty="0"/>
              <a:t>somatic</a:t>
            </a:r>
            <a:r>
              <a:rPr lang="en-US" sz="2000" dirty="0"/>
              <a:t> – yang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tubuh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yang </a:t>
            </a:r>
            <a:r>
              <a:rPr lang="en-US" sz="2000" dirty="0" err="1"/>
              <a:t>terganggu</a:t>
            </a:r>
            <a:r>
              <a:rPr lang="en-US" sz="2000" dirty="0"/>
              <a:t>; </a:t>
            </a:r>
            <a:r>
              <a:rPr lang="en-US" sz="2000" dirty="0" err="1"/>
              <a:t>dan</a:t>
            </a:r>
            <a:r>
              <a:rPr lang="en-US" sz="2000" dirty="0"/>
              <a:t> (b) </a:t>
            </a:r>
            <a:r>
              <a:rPr lang="en-US" sz="2000" b="1" i="1" dirty="0"/>
              <a:t>emotional affliction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stabilnya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makhluk</a:t>
            </a:r>
            <a:r>
              <a:rPr lang="en-US" sz="2000" dirty="0"/>
              <a:t> </a:t>
            </a:r>
            <a:r>
              <a:rPr lang="en-US" sz="2000" dirty="0" err="1"/>
              <a:t>halus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Sehingga</a:t>
            </a:r>
            <a:r>
              <a:rPr lang="en-US" sz="2000" dirty="0"/>
              <a:t>, </a:t>
            </a:r>
            <a:r>
              <a:rPr lang="en-US" sz="2000" dirty="0" err="1"/>
              <a:t>perawatan</a:t>
            </a:r>
            <a:r>
              <a:rPr lang="en-US" sz="2000" dirty="0"/>
              <a:t> orang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berbentuk</a:t>
            </a:r>
            <a:r>
              <a:rPr lang="en-US" sz="2000" dirty="0"/>
              <a:t>; (a) </a:t>
            </a:r>
            <a:r>
              <a:rPr lang="en-US" sz="2000" b="1" dirty="0" err="1"/>
              <a:t>intervensi</a:t>
            </a:r>
            <a:r>
              <a:rPr lang="en-US" sz="2000" b="1" dirty="0"/>
              <a:t> </a:t>
            </a:r>
            <a:r>
              <a:rPr lang="en-US" sz="2000" b="1" dirty="0" err="1"/>
              <a:t>fisik</a:t>
            </a:r>
            <a:r>
              <a:rPr lang="en-US" sz="2000" b="1" dirty="0"/>
              <a:t>/</a:t>
            </a:r>
            <a:r>
              <a:rPr lang="en-US" sz="2000" b="1" dirty="0" err="1"/>
              <a:t>somatik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i="1" dirty="0"/>
              <a:t>lobotomy; </a:t>
            </a:r>
            <a:r>
              <a:rPr lang="en-US" sz="2000" dirty="0" err="1"/>
              <a:t>dan</a:t>
            </a:r>
            <a:r>
              <a:rPr lang="en-US" sz="2000" dirty="0"/>
              <a:t> (b) </a:t>
            </a:r>
            <a:r>
              <a:rPr lang="en-US" sz="2000" b="1" i="1" dirty="0"/>
              <a:t>conversational</a:t>
            </a:r>
            <a:r>
              <a:rPr lang="en-US" sz="2000" i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mirip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model </a:t>
            </a:r>
            <a:r>
              <a:rPr lang="en-US" sz="2000" dirty="0" err="1"/>
              <a:t>transferens</a:t>
            </a:r>
            <a:r>
              <a:rPr lang="en-US" sz="2000" dirty="0"/>
              <a:t> Freudian.</a:t>
            </a:r>
          </a:p>
        </p:txBody>
      </p:sp>
    </p:spTree>
    <p:extLst>
      <p:ext uri="{BB962C8B-B14F-4D97-AF65-F5344CB8AC3E}">
        <p14:creationId xmlns:p14="http://schemas.microsoft.com/office/powerpoint/2010/main" val="68238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Masa </a:t>
            </a:r>
            <a:r>
              <a:rPr lang="en-US" sz="2400" dirty="0" err="1"/>
              <a:t>pasca</a:t>
            </a:r>
            <a:r>
              <a:rPr lang="en-US" sz="2400" dirty="0"/>
              <a:t> PD 1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b="1" dirty="0" err="1"/>
              <a:t>krisis</a:t>
            </a:r>
            <a:r>
              <a:rPr lang="en-US" sz="2400" b="1" dirty="0"/>
              <a:t> </a:t>
            </a:r>
            <a:r>
              <a:rPr lang="en-US" sz="2400" b="1" dirty="0" err="1"/>
              <a:t>kepercayaan</a:t>
            </a:r>
            <a:r>
              <a:rPr lang="en-US" sz="2400" b="1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b="1" dirty="0" err="1"/>
              <a:t>teori</a:t>
            </a:r>
            <a:r>
              <a:rPr lang="en-US" sz="2400" b="1" dirty="0"/>
              <a:t> </a:t>
            </a:r>
            <a:r>
              <a:rPr lang="en-US" sz="2400" b="1" dirty="0" err="1"/>
              <a:t>hereditas</a:t>
            </a:r>
            <a:r>
              <a:rPr lang="en-US" sz="2400" b="1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mapan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meyakini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ODGJ </a:t>
            </a:r>
            <a:r>
              <a:rPr lang="en-US" sz="2000" dirty="0" err="1"/>
              <a:t>disebabkan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‘gen yang </a:t>
            </a:r>
            <a:r>
              <a:rPr lang="en-US" sz="2000" dirty="0" err="1"/>
              <a:t>buruk</a:t>
            </a:r>
            <a:r>
              <a:rPr lang="en-US" sz="2000" dirty="0"/>
              <a:t>’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dibawa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generasi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endParaRPr lang="en-US" sz="2000" dirty="0"/>
          </a:p>
          <a:p>
            <a:pPr lvl="1"/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pasca</a:t>
            </a:r>
            <a:r>
              <a:rPr lang="en-US" sz="2000" dirty="0"/>
              <a:t> PD 1,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tentara</a:t>
            </a:r>
            <a:r>
              <a:rPr lang="en-US" sz="2000" dirty="0"/>
              <a:t>,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 di </a:t>
            </a:r>
            <a:r>
              <a:rPr lang="en-US" sz="2000" dirty="0" err="1"/>
              <a:t>militer</a:t>
            </a:r>
            <a:r>
              <a:rPr lang="en-US" sz="2000" dirty="0"/>
              <a:t>, </a:t>
            </a:r>
            <a:r>
              <a:rPr lang="en-US" sz="2000" dirty="0" err="1"/>
              <a:t>mengalami</a:t>
            </a:r>
            <a:r>
              <a:rPr lang="en-US" sz="2000" dirty="0"/>
              <a:t> PTSD,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keraguan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‘orang-orang </a:t>
            </a:r>
            <a:r>
              <a:rPr lang="en-US" sz="2000" dirty="0" err="1"/>
              <a:t>terpilih</a:t>
            </a:r>
            <a:r>
              <a:rPr lang="en-US" sz="2000" dirty="0"/>
              <a:t>’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endParaRPr lang="en-US" sz="2000" dirty="0"/>
          </a:p>
          <a:p>
            <a:pPr lvl="1"/>
            <a:r>
              <a:rPr lang="en-US" sz="2000" dirty="0" err="1"/>
              <a:t>Krisis</a:t>
            </a:r>
            <a:r>
              <a:rPr lang="en-US" sz="2000" dirty="0"/>
              <a:t> </a:t>
            </a:r>
            <a:r>
              <a:rPr lang="en-US" sz="2000" dirty="0" err="1"/>
              <a:t>kepercayaan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membuka</a:t>
            </a:r>
            <a:r>
              <a:rPr lang="en-US" sz="2000" dirty="0"/>
              <a:t> </a:t>
            </a:r>
            <a:r>
              <a:rPr lang="en-US" sz="2000" dirty="0" err="1"/>
              <a:t>jalan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paradigma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Psikoanalisis</a:t>
            </a:r>
            <a:r>
              <a:rPr lang="en-US" sz="2000" dirty="0"/>
              <a:t>,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etiologi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 orang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endParaRPr lang="en-US" sz="2000" dirty="0"/>
          </a:p>
          <a:p>
            <a:r>
              <a:rPr lang="en-US" sz="2400" dirty="0"/>
              <a:t>Setelah PD 2,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Psikiatri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ekletik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 </a:t>
            </a:r>
            <a:r>
              <a:rPr lang="en-US" sz="2400" dirty="0" err="1"/>
              <a:t>bercorak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bio-</a:t>
            </a:r>
            <a:r>
              <a:rPr lang="en-US" sz="2400" dirty="0" err="1"/>
              <a:t>determinisme</a:t>
            </a:r>
            <a:r>
              <a:rPr lang="en-US" sz="2400" dirty="0"/>
              <a:t> Victorian </a:t>
            </a:r>
            <a:r>
              <a:rPr lang="en-US" sz="2400" dirty="0" err="1"/>
              <a:t>dengan</a:t>
            </a:r>
            <a:r>
              <a:rPr lang="en-US" sz="2400" dirty="0"/>
              <a:t> Freudian </a:t>
            </a:r>
            <a:r>
              <a:rPr lang="en-US" sz="2400" i="1" dirty="0"/>
              <a:t>talking therapy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Tren</a:t>
            </a:r>
            <a:r>
              <a:rPr lang="en-GB" b="1" dirty="0"/>
              <a:t> </a:t>
            </a:r>
            <a:r>
              <a:rPr lang="en-GB" b="1" dirty="0" err="1"/>
              <a:t>perawatan</a:t>
            </a:r>
            <a:r>
              <a:rPr lang="en-GB" b="1" dirty="0"/>
              <a:t> ODGJ di </a:t>
            </a:r>
            <a:r>
              <a:rPr lang="en-GB" b="1" dirty="0" err="1"/>
              <a:t>abad</a:t>
            </a:r>
            <a:r>
              <a:rPr lang="en-GB" b="1" dirty="0"/>
              <a:t> 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Paradigma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ODGJ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bio-reductionism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politis</a:t>
            </a:r>
            <a:r>
              <a:rPr lang="en-US" sz="2000" dirty="0"/>
              <a:t>, </a:t>
            </a:r>
            <a:r>
              <a:rPr lang="en-US" sz="2000" dirty="0" err="1"/>
              <a:t>negara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Amerika </a:t>
            </a:r>
            <a:r>
              <a:rPr lang="en-US" sz="2000" dirty="0" err="1"/>
              <a:t>Serikat</a:t>
            </a:r>
            <a:r>
              <a:rPr lang="en-US" sz="2000" dirty="0"/>
              <a:t>, </a:t>
            </a:r>
            <a:r>
              <a:rPr lang="en-US" sz="2000" dirty="0" err="1"/>
              <a:t>mengalokasikan</a:t>
            </a:r>
            <a:r>
              <a:rPr lang="en-US" sz="2000" dirty="0"/>
              <a:t> dana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neurosains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 ODGJ</a:t>
            </a:r>
          </a:p>
          <a:p>
            <a:pPr lvl="1"/>
            <a:r>
              <a:rPr lang="en-US" sz="2000" dirty="0" err="1"/>
              <a:t>Presiden</a:t>
            </a:r>
            <a:r>
              <a:rPr lang="en-US" sz="2000" dirty="0"/>
              <a:t> George Bush, Sr. </a:t>
            </a:r>
            <a:r>
              <a:rPr lang="en-US" sz="2000" dirty="0" err="1"/>
              <a:t>mendeklarasikan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1990 </a:t>
            </a:r>
            <a:r>
              <a:rPr lang="en-US" sz="2000" dirty="0" err="1"/>
              <a:t>sebagai</a:t>
            </a:r>
            <a:r>
              <a:rPr lang="en-US" sz="2000" dirty="0"/>
              <a:t> the Decade of the Brain</a:t>
            </a:r>
          </a:p>
          <a:p>
            <a:pPr lvl="1"/>
            <a:r>
              <a:rPr lang="en-US" sz="2000" dirty="0" err="1"/>
              <a:t>Presiden</a:t>
            </a:r>
            <a:r>
              <a:rPr lang="en-US" sz="2000" dirty="0"/>
              <a:t> Barrack Obama </a:t>
            </a:r>
            <a:r>
              <a:rPr lang="en-US" sz="2000" dirty="0" err="1"/>
              <a:t>menginvestasikan</a:t>
            </a:r>
            <a:r>
              <a:rPr lang="en-US" sz="2000" dirty="0"/>
              <a:t> $100 </a:t>
            </a:r>
            <a:r>
              <a:rPr lang="en-US" sz="2000" dirty="0" err="1"/>
              <a:t>juta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program BRAIN </a:t>
            </a:r>
            <a:r>
              <a:rPr lang="en-US" sz="2000" i="1" dirty="0"/>
              <a:t>neuroscience initiative</a:t>
            </a:r>
          </a:p>
          <a:p>
            <a:pPr lvl="1"/>
            <a:r>
              <a:rPr lang="en-US" sz="2000" dirty="0" err="1"/>
              <a:t>Peluncuran</a:t>
            </a:r>
            <a:r>
              <a:rPr lang="en-US" sz="2000" dirty="0"/>
              <a:t> DSM-V yang </a:t>
            </a:r>
            <a:r>
              <a:rPr lang="en-US" sz="2000" dirty="0" err="1"/>
              <a:t>disebut-sebut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kemenangan</a:t>
            </a:r>
            <a:r>
              <a:rPr lang="en-US" sz="2000" dirty="0"/>
              <a:t> </a:t>
            </a:r>
            <a:r>
              <a:rPr lang="en-US" sz="2000" dirty="0" err="1"/>
              <a:t>pengusung</a:t>
            </a:r>
            <a:r>
              <a:rPr lang="en-US" sz="2000" dirty="0"/>
              <a:t> </a:t>
            </a:r>
            <a:r>
              <a:rPr lang="en-US" sz="2000" dirty="0" err="1"/>
              <a:t>gerakan</a:t>
            </a:r>
            <a:r>
              <a:rPr lang="en-US" sz="2000" dirty="0"/>
              <a:t> neo-</a:t>
            </a:r>
            <a:r>
              <a:rPr lang="en-US" sz="2000" dirty="0" err="1"/>
              <a:t>Kraepelinian</a:t>
            </a:r>
            <a:endParaRPr lang="en-US" sz="2000" dirty="0"/>
          </a:p>
          <a:p>
            <a:r>
              <a:rPr lang="en-US" sz="2400" dirty="0" err="1"/>
              <a:t>Sekelompok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Psikiater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 </a:t>
            </a:r>
            <a:r>
              <a:rPr lang="en-US" sz="2400" dirty="0" err="1"/>
              <a:t>mencoba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menkontestasi</a:t>
            </a:r>
            <a:r>
              <a:rPr lang="en-US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menyuarakan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mengadopsi</a:t>
            </a:r>
            <a:r>
              <a:rPr lang="en-US" sz="2400" dirty="0"/>
              <a:t> </a:t>
            </a:r>
            <a:r>
              <a:rPr lang="en-US" sz="2400" dirty="0" err="1"/>
              <a:t>prisip</a:t>
            </a:r>
            <a:r>
              <a:rPr lang="en-US" sz="2400" dirty="0"/>
              <a:t> </a:t>
            </a:r>
            <a:r>
              <a:rPr lang="en-US" sz="2400" dirty="0" err="1"/>
              <a:t>ekletik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memberatkan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rehabilitas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ODGJ</a:t>
            </a:r>
          </a:p>
        </p:txBody>
      </p:sp>
    </p:spTree>
    <p:extLst>
      <p:ext uri="{BB962C8B-B14F-4D97-AF65-F5344CB8AC3E}">
        <p14:creationId xmlns:p14="http://schemas.microsoft.com/office/powerpoint/2010/main" val="41535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Kontroversi</a:t>
            </a:r>
            <a:r>
              <a:rPr lang="en-GB" b="1" dirty="0"/>
              <a:t> </a:t>
            </a:r>
            <a:r>
              <a:rPr lang="en-GB" b="1" dirty="0" err="1"/>
              <a:t>perawatan</a:t>
            </a:r>
            <a:r>
              <a:rPr lang="en-GB" b="1" dirty="0"/>
              <a:t> ODGJ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7003774" cy="4525963"/>
          </a:xfrm>
        </p:spPr>
        <p:txBody>
          <a:bodyPr/>
          <a:lstStyle/>
          <a:p>
            <a:r>
              <a:rPr lang="en-US" sz="2400" dirty="0"/>
              <a:t>Masih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kontroversi</a:t>
            </a:r>
            <a:r>
              <a:rPr lang="en-US" sz="2400" dirty="0"/>
              <a:t> yang </a:t>
            </a:r>
            <a:r>
              <a:rPr lang="en-US" sz="2400" dirty="0" err="1"/>
              <a:t>menyelimuti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somatik</a:t>
            </a:r>
            <a:r>
              <a:rPr lang="en-US" sz="2400" dirty="0"/>
              <a:t> vs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i="1" dirty="0"/>
              <a:t>conversational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/>
              <a:t>Ada </a:t>
            </a:r>
            <a:r>
              <a:rPr lang="en-US" sz="2000" dirty="0" err="1"/>
              <a:t>tren</a:t>
            </a:r>
            <a:r>
              <a:rPr lang="en-US" sz="2000" dirty="0"/>
              <a:t> </a:t>
            </a:r>
            <a:r>
              <a:rPr lang="en-US" sz="2000" dirty="0" err="1"/>
              <a:t>ketidakpuasan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yang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terapi-terapi</a:t>
            </a:r>
            <a:r>
              <a:rPr lang="en-US" sz="2000" dirty="0"/>
              <a:t> </a:t>
            </a:r>
            <a:r>
              <a:rPr lang="en-US" sz="2000" dirty="0" err="1"/>
              <a:t>bicara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CBT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populer</a:t>
            </a:r>
            <a:r>
              <a:rPr lang="en-US" sz="2000" dirty="0"/>
              <a:t>,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efektivitasnya</a:t>
            </a:r>
            <a:r>
              <a:rPr lang="en-US" sz="2000" dirty="0"/>
              <a:t> </a:t>
            </a:r>
            <a:r>
              <a:rPr lang="en-US" sz="2000" dirty="0" err="1"/>
              <a:t>diragukan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terapiutik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dikritik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i="1" dirty="0"/>
              <a:t>iatrogenic effect</a:t>
            </a:r>
            <a:r>
              <a:rPr lang="en-US" sz="2400" dirty="0"/>
              <a:t> –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parah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terapi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samping</a:t>
            </a:r>
            <a:r>
              <a:rPr lang="en-US" sz="2000" dirty="0"/>
              <a:t>, </a:t>
            </a:r>
            <a:r>
              <a:rPr lang="en-US" sz="2000" i="1" dirty="0"/>
              <a:t>iatrogenic effect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pantas</a:t>
            </a:r>
            <a:r>
              <a:rPr lang="en-US" sz="2000" dirty="0"/>
              <a:t> </a:t>
            </a:r>
            <a:r>
              <a:rPr lang="en-US" sz="2000" dirty="0" err="1"/>
              <a:t>disebut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adverse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i="1" dirty="0"/>
              <a:t>unwanted effect</a:t>
            </a:r>
            <a:endParaRPr lang="en-US" sz="2000" dirty="0"/>
          </a:p>
          <a:p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terapi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ODGJ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dilaporkan</a:t>
            </a:r>
            <a:r>
              <a:rPr lang="en-US" sz="2400" dirty="0"/>
              <a:t> </a:t>
            </a:r>
            <a:r>
              <a:rPr lang="en-US" sz="2400" dirty="0" err="1"/>
              <a:t>berlebihan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yang </a:t>
            </a:r>
            <a:r>
              <a:rPr lang="en-US" sz="2400" dirty="0" err="1"/>
              <a:t>sebenarnya</a:t>
            </a:r>
            <a:r>
              <a:rPr lang="en-US" sz="2400" dirty="0"/>
              <a:t>.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37198B4E-635C-403B-B06F-A8A362DED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573" y="1666875"/>
            <a:ext cx="4098235" cy="3720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93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Mengapa</a:t>
            </a:r>
            <a:r>
              <a:rPr lang="en-GB" b="1" dirty="0"/>
              <a:t> </a:t>
            </a:r>
            <a:r>
              <a:rPr lang="en-GB" b="1" dirty="0" err="1"/>
              <a:t>terapi</a:t>
            </a:r>
            <a:r>
              <a:rPr lang="en-GB" b="1" dirty="0"/>
              <a:t> </a:t>
            </a:r>
            <a:r>
              <a:rPr lang="en-GB" b="1" dirty="0" err="1"/>
              <a:t>medis</a:t>
            </a:r>
            <a:r>
              <a:rPr lang="en-GB" b="1" dirty="0"/>
              <a:t> </a:t>
            </a:r>
            <a:r>
              <a:rPr lang="en-GB" b="1" dirty="0" err="1"/>
              <a:t>lebih</a:t>
            </a:r>
            <a:r>
              <a:rPr lang="en-GB" b="1" dirty="0"/>
              <a:t> </a:t>
            </a:r>
            <a:r>
              <a:rPr lang="en-GB" b="1" dirty="0" err="1"/>
              <a:t>dominan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historis</a:t>
            </a:r>
            <a:r>
              <a:rPr lang="en-US" sz="2400" dirty="0"/>
              <a:t>,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biomedis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Psikiatri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Psikologi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patologi</a:t>
            </a:r>
            <a:r>
              <a:rPr lang="en-US" sz="2400" dirty="0"/>
              <a:t> </a:t>
            </a:r>
            <a:r>
              <a:rPr lang="en-US" sz="2400" dirty="0" err="1"/>
              <a:t>anatomi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simtom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endParaRPr lang="en-US" sz="2400" dirty="0"/>
          </a:p>
          <a:p>
            <a:pPr lvl="1"/>
            <a:r>
              <a:rPr lang="en-US" sz="2000" dirty="0"/>
              <a:t>Oleh </a:t>
            </a:r>
            <a:r>
              <a:rPr lang="en-US" sz="2000" dirty="0" err="1"/>
              <a:t>karenanya</a:t>
            </a:r>
            <a:r>
              <a:rPr lang="en-US" sz="2000" dirty="0"/>
              <a:t>,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r>
              <a:rPr lang="en-US" sz="2000" dirty="0"/>
              <a:t> </a:t>
            </a:r>
            <a:r>
              <a:rPr lang="en-US" sz="2000" dirty="0" err="1"/>
              <a:t>memang</a:t>
            </a:r>
            <a:r>
              <a:rPr lang="en-US" sz="2000" dirty="0"/>
              <a:t> yang paling </a:t>
            </a: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akal</a:t>
            </a:r>
            <a:r>
              <a:rPr lang="en-US" sz="2000" dirty="0"/>
              <a:t> </a:t>
            </a:r>
            <a:r>
              <a:rPr lang="en-US" sz="2000" dirty="0" err="1"/>
              <a:t>dikaitkan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anteseden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endParaRPr lang="en-US" sz="2000" dirty="0"/>
          </a:p>
          <a:p>
            <a:pPr lvl="1"/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membuahkan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,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Psikiater</a:t>
            </a:r>
            <a:r>
              <a:rPr lang="en-US" sz="2000" dirty="0"/>
              <a:t> </a:t>
            </a:r>
            <a:r>
              <a:rPr lang="en-US" sz="2000" dirty="0" err="1"/>
              <a:t>membuka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penyebab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eksistensial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etiologi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inilah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mengapa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Psikoanalis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kebanyakan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adalah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Psikiater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membelot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dari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gerakan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biomedis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Meskipun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efek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obat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antipsikotik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kebanyakan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terjadi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karena</a:t>
            </a:r>
            <a:r>
              <a:rPr lang="en-US" sz="2000" dirty="0">
                <a:sym typeface="Wingdings" panose="05000000000000000000" pitchFamily="2" charset="2"/>
              </a:rPr>
              <a:t> ‘</a:t>
            </a:r>
            <a:r>
              <a:rPr lang="en-US" sz="2000" dirty="0" err="1">
                <a:sym typeface="Wingdings" panose="05000000000000000000" pitchFamily="2" charset="2"/>
              </a:rPr>
              <a:t>kebetulan</a:t>
            </a:r>
            <a:r>
              <a:rPr lang="en-US" sz="2000" dirty="0">
                <a:sym typeface="Wingdings" panose="05000000000000000000" pitchFamily="2" charset="2"/>
              </a:rPr>
              <a:t>’ (</a:t>
            </a:r>
            <a:r>
              <a:rPr lang="en-US" sz="2000" i="1" dirty="0">
                <a:sym typeface="Wingdings" panose="05000000000000000000" pitchFamily="2" charset="2"/>
              </a:rPr>
              <a:t>placebo</a:t>
            </a:r>
            <a:r>
              <a:rPr lang="en-US" sz="2000" dirty="0">
                <a:sym typeface="Wingdings" panose="05000000000000000000" pitchFamily="2" charset="2"/>
              </a:rPr>
              <a:t>), </a:t>
            </a:r>
            <a:r>
              <a:rPr lang="en-US" sz="2000" dirty="0" err="1">
                <a:sym typeface="Wingdings" panose="05000000000000000000" pitchFamily="2" charset="2"/>
              </a:rPr>
              <a:t>ketika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terlihat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ada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efek</a:t>
            </a:r>
            <a:r>
              <a:rPr lang="en-US" sz="2000" dirty="0">
                <a:sym typeface="Wingdings" panose="05000000000000000000" pitchFamily="2" charset="2"/>
              </a:rPr>
              <a:t> (</a:t>
            </a:r>
            <a:r>
              <a:rPr lang="en-US" sz="2000" dirty="0" err="1">
                <a:sym typeface="Wingdings" panose="05000000000000000000" pitchFamily="2" charset="2"/>
              </a:rPr>
              <a:t>meskipun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false positive</a:t>
            </a:r>
            <a:r>
              <a:rPr lang="en-US" sz="2000" dirty="0">
                <a:sym typeface="Wingdings" panose="05000000000000000000" pitchFamily="2" charset="2"/>
              </a:rPr>
              <a:t>), </a:t>
            </a:r>
            <a:r>
              <a:rPr lang="en-US" sz="2000" dirty="0" err="1">
                <a:sym typeface="Wingdings" panose="05000000000000000000" pitchFamily="2" charset="2"/>
              </a:rPr>
              <a:t>dibesar-besarkan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seolah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menjadi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bukti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bahwa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pendekatan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bio-determinism </a:t>
            </a:r>
            <a:r>
              <a:rPr lang="en-US" sz="2000" dirty="0" err="1">
                <a:sym typeface="Wingdings" panose="05000000000000000000" pitchFamily="2" charset="2"/>
              </a:rPr>
              <a:t>terbukti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secara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empirik</a:t>
            </a:r>
            <a:endParaRPr lang="en-US" sz="2000" dirty="0"/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1960an,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tuntutan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reformasi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clinical pathway</a:t>
            </a:r>
            <a:r>
              <a:rPr lang="en-US" sz="2400" dirty="0"/>
              <a:t> yang </a:t>
            </a:r>
            <a:r>
              <a:rPr lang="en-US" sz="2400" dirty="0" err="1"/>
              <a:t>diterapkan</a:t>
            </a:r>
            <a:r>
              <a:rPr lang="en-US" sz="2400" dirty="0"/>
              <a:t> di RSJ</a:t>
            </a:r>
          </a:p>
          <a:p>
            <a:pPr lvl="1"/>
            <a:r>
              <a:rPr lang="en-US" sz="2000" dirty="0" err="1"/>
              <a:t>Psikiatri</a:t>
            </a:r>
            <a:r>
              <a:rPr lang="en-US" sz="2000" dirty="0"/>
              <a:t> ‘</a:t>
            </a:r>
            <a:r>
              <a:rPr lang="en-US" sz="2000" dirty="0" err="1"/>
              <a:t>dipaksa</a:t>
            </a:r>
            <a:r>
              <a:rPr lang="en-US" sz="2000" dirty="0"/>
              <a:t>’ </a:t>
            </a:r>
            <a:r>
              <a:rPr lang="en-US" sz="2000" dirty="0" err="1"/>
              <a:t>mengikuti</a:t>
            </a:r>
            <a:r>
              <a:rPr lang="en-US" sz="2000" dirty="0"/>
              <a:t> 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kedokteran</a:t>
            </a:r>
            <a:r>
              <a:rPr lang="en-US" sz="2000" dirty="0"/>
              <a:t> </a:t>
            </a:r>
            <a:r>
              <a:rPr lang="en-US" sz="2000" dirty="0" err="1"/>
              <a:t>konvensional</a:t>
            </a:r>
            <a:r>
              <a:rPr lang="en-US" sz="2000" dirty="0"/>
              <a:t>,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status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dikalangan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endParaRPr lang="en-US" sz="2000" dirty="0"/>
          </a:p>
          <a:p>
            <a:pPr lvl="1"/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Psikiatri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dijadikan</a:t>
            </a:r>
            <a:r>
              <a:rPr lang="en-US" sz="2000" dirty="0"/>
              <a:t> ‘</a:t>
            </a:r>
            <a:r>
              <a:rPr lang="en-US" sz="2000" dirty="0" err="1"/>
              <a:t>bahan</a:t>
            </a:r>
            <a:r>
              <a:rPr lang="en-US" sz="2000" dirty="0"/>
              <a:t> </a:t>
            </a:r>
            <a:r>
              <a:rPr lang="en-US" sz="2000" dirty="0" err="1"/>
              <a:t>tertawaan</a:t>
            </a:r>
            <a:r>
              <a:rPr lang="en-US" sz="2000" dirty="0"/>
              <a:t>’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cabang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kedokteran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484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Terapi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mendatangkan</a:t>
            </a:r>
            <a:r>
              <a:rPr lang="en-US" sz="2400" dirty="0"/>
              <a:t> profit</a:t>
            </a:r>
          </a:p>
          <a:p>
            <a:pPr lvl="1"/>
            <a:r>
              <a:rPr lang="en-US" sz="2000" dirty="0" err="1"/>
              <a:t>Jelas</a:t>
            </a:r>
            <a:r>
              <a:rPr lang="en-US" sz="2000" dirty="0"/>
              <a:t>, </a:t>
            </a:r>
            <a:r>
              <a:rPr lang="en-US" sz="2000" dirty="0" err="1"/>
              <a:t>dokter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diuntungkan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farmasi</a:t>
            </a:r>
            <a:endParaRPr lang="en-US" sz="2000" dirty="0"/>
          </a:p>
          <a:p>
            <a:pPr lvl="1"/>
            <a:r>
              <a:rPr lang="en-US" sz="2000" dirty="0" err="1"/>
              <a:t>Saking</a:t>
            </a:r>
            <a:r>
              <a:rPr lang="en-US" sz="2000" dirty="0"/>
              <a:t> </a:t>
            </a:r>
            <a:r>
              <a:rPr lang="en-US" sz="2000" dirty="0" err="1"/>
              <a:t>serakahnya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Farmasi</a:t>
            </a:r>
            <a:r>
              <a:rPr lang="en-US" sz="2000" dirty="0"/>
              <a:t>, </a:t>
            </a:r>
            <a:r>
              <a:rPr lang="en-US" sz="2000" dirty="0" err="1"/>
              <a:t>mereka</a:t>
            </a:r>
            <a:r>
              <a:rPr lang="en-US" sz="2000" dirty="0"/>
              <a:t> juga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meraup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menekan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samping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Antipsikotik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i="1" dirty="0"/>
              <a:t>major tranquillizer </a:t>
            </a:r>
            <a:r>
              <a:rPr lang="en-US" sz="2000" dirty="0"/>
              <a:t>(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utk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Parkinson)</a:t>
            </a:r>
            <a:r>
              <a:rPr lang="en-US" sz="2000" i="1" dirty="0"/>
              <a:t> </a:t>
            </a:r>
            <a:endParaRPr lang="en-US" sz="2000" dirty="0"/>
          </a:p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dirty="0" err="1"/>
              <a:t>antipsikotik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mahal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pengembangannya</a:t>
            </a:r>
            <a:r>
              <a:rPr lang="en-US" sz="2400" dirty="0"/>
              <a:t>, </a:t>
            </a:r>
            <a:r>
              <a:rPr lang="en-US" sz="2400" dirty="0" err="1"/>
              <a:t>biayanya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mengusahakan</a:t>
            </a:r>
            <a:r>
              <a:rPr lang="en-US" sz="2400" dirty="0"/>
              <a:t> </a:t>
            </a:r>
            <a:r>
              <a:rPr lang="en-US" sz="2400" dirty="0" err="1"/>
              <a:t>penyembuhan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i="1" dirty="0"/>
              <a:t>talking therapy</a:t>
            </a:r>
          </a:p>
          <a:p>
            <a:pPr lvl="1"/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Psikoterapi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dirasakan</a:t>
            </a:r>
            <a:r>
              <a:rPr lang="en-US" sz="2000" dirty="0"/>
              <a:t>, </a:t>
            </a:r>
            <a:r>
              <a:rPr lang="en-US" sz="2000" dirty="0" err="1"/>
              <a:t>butuh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lama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yang </a:t>
            </a:r>
            <a:r>
              <a:rPr lang="en-US" sz="2000" dirty="0" err="1"/>
              <a:t>jauh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endParaRPr lang="en-US" sz="2000" dirty="0"/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,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diadministrasi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‘</a:t>
            </a:r>
            <a:r>
              <a:rPr lang="en-US" sz="2400" dirty="0" err="1"/>
              <a:t>dipaksakan</a:t>
            </a:r>
            <a:r>
              <a:rPr lang="en-US" sz="2400" dirty="0"/>
              <a:t>’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yang </a:t>
            </a:r>
            <a:r>
              <a:rPr lang="en-US" sz="2400" dirty="0" err="1"/>
              <a:t>menolak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endParaRPr lang="en-US" sz="2400" dirty="0"/>
          </a:p>
          <a:p>
            <a:pPr lvl="1"/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bicara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melakukannya</a:t>
            </a:r>
            <a:endParaRPr lang="en-US" sz="2000" dirty="0"/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747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Kasus</a:t>
            </a:r>
            <a:r>
              <a:rPr lang="en-GB" b="1" dirty="0"/>
              <a:t> Benzodiazepine &amp; Fluoxetine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Benzodiazepine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dirty="0" err="1"/>
              <a:t>psikotropika</a:t>
            </a:r>
            <a:r>
              <a:rPr lang="en-US" sz="2400" dirty="0"/>
              <a:t> (</a:t>
            </a:r>
            <a:r>
              <a:rPr lang="en-US" sz="2400" i="1" dirty="0"/>
              <a:t>minor tranquillizer</a:t>
            </a:r>
            <a:r>
              <a:rPr lang="en-US" sz="2400" dirty="0"/>
              <a:t>)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i="1" dirty="0"/>
              <a:t>sedative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 </a:t>
            </a:r>
            <a:r>
              <a:rPr lang="en-US" sz="2400" dirty="0" err="1"/>
              <a:t>diresepkan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,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kecemasan</a:t>
            </a:r>
            <a:r>
              <a:rPr lang="en-US" sz="2400" dirty="0"/>
              <a:t>, insomnia, </a:t>
            </a:r>
            <a:r>
              <a:rPr lang="en-US" sz="2400" dirty="0" err="1"/>
              <a:t>spasme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orang yang </a:t>
            </a:r>
            <a:r>
              <a:rPr lang="en-US" sz="2400" dirty="0" err="1"/>
              <a:t>kecanduan</a:t>
            </a:r>
            <a:r>
              <a:rPr lang="en-US" sz="2400" dirty="0"/>
              <a:t> </a:t>
            </a:r>
            <a:r>
              <a:rPr lang="en-US" sz="2400" dirty="0" err="1"/>
              <a:t>alkohol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Efeknya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tidur</a:t>
            </a:r>
            <a:r>
              <a:rPr lang="en-US" sz="2000" dirty="0"/>
              <a:t> (</a:t>
            </a:r>
            <a:r>
              <a:rPr lang="en-US" sz="2000" i="1" dirty="0"/>
              <a:t>induction of sleep</a:t>
            </a:r>
            <a:r>
              <a:rPr lang="en-US" sz="2000" dirty="0"/>
              <a:t>), </a:t>
            </a:r>
            <a:r>
              <a:rPr lang="en-US" sz="2000" dirty="0" err="1"/>
              <a:t>mengurangi</a:t>
            </a:r>
            <a:r>
              <a:rPr lang="en-US" sz="2000" dirty="0"/>
              <a:t> </a:t>
            </a:r>
            <a:r>
              <a:rPr lang="en-US" sz="2000" dirty="0" err="1"/>
              <a:t>kecemasan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merelaksasi</a:t>
            </a:r>
            <a:r>
              <a:rPr lang="en-US" sz="2000" dirty="0"/>
              <a:t> </a:t>
            </a:r>
            <a:r>
              <a:rPr lang="en-US" sz="2000" dirty="0" err="1"/>
              <a:t>otot</a:t>
            </a:r>
            <a:endParaRPr lang="en-US" sz="2000" dirty="0"/>
          </a:p>
          <a:p>
            <a:pPr lvl="1"/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ternyata</a:t>
            </a:r>
            <a:r>
              <a:rPr lang="en-US" sz="2000" dirty="0"/>
              <a:t> </a:t>
            </a:r>
            <a:r>
              <a:rPr lang="en-US" sz="2000" dirty="0" err="1"/>
              <a:t>dilaporkan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mengendalikan</a:t>
            </a:r>
            <a:r>
              <a:rPr lang="en-US" sz="2000" dirty="0"/>
              <a:t> </a:t>
            </a:r>
            <a:r>
              <a:rPr lang="en-US" sz="2000" dirty="0" err="1"/>
              <a:t>simtom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10 </a:t>
            </a:r>
            <a:r>
              <a:rPr lang="en-US" sz="2000" dirty="0" err="1"/>
              <a:t>hari</a:t>
            </a:r>
            <a:endParaRPr lang="en-US" sz="2000" dirty="0"/>
          </a:p>
          <a:p>
            <a:pPr lvl="1"/>
            <a:r>
              <a:rPr lang="en-US" sz="2000" i="1" dirty="0"/>
              <a:t>Iatrogenic effect </a:t>
            </a:r>
            <a:r>
              <a:rPr lang="en-US" sz="2000" dirty="0"/>
              <a:t>yang </a:t>
            </a:r>
            <a:r>
              <a:rPr lang="en-US" sz="2000" dirty="0" err="1"/>
              <a:t>dilaporkan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meliputi</a:t>
            </a:r>
            <a:r>
              <a:rPr lang="en-US" sz="2000" dirty="0"/>
              <a:t>; (a) 58-77%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melaporkan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rasa </a:t>
            </a:r>
            <a:r>
              <a:rPr lang="en-US" sz="2000" dirty="0" err="1"/>
              <a:t>kantuk</a:t>
            </a:r>
            <a:r>
              <a:rPr lang="en-US" sz="2000" dirty="0"/>
              <a:t> yang </a:t>
            </a:r>
            <a:r>
              <a:rPr lang="en-US" sz="2000" dirty="0" err="1"/>
              <a:t>berlebihan</a:t>
            </a:r>
            <a:r>
              <a:rPr lang="en-US" sz="2000" dirty="0"/>
              <a:t>, </a:t>
            </a:r>
            <a:r>
              <a:rPr lang="en-US" sz="2000" dirty="0" err="1"/>
              <a:t>tubuh</a:t>
            </a:r>
            <a:r>
              <a:rPr lang="en-US" sz="2000" dirty="0"/>
              <a:t> </a:t>
            </a:r>
            <a:r>
              <a:rPr lang="en-US" sz="2000" dirty="0" err="1"/>
              <a:t>lemas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memori</a:t>
            </a:r>
            <a:r>
              <a:rPr lang="en-US" sz="2000" dirty="0"/>
              <a:t>; (b) 30%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melaporkan</a:t>
            </a:r>
            <a:r>
              <a:rPr lang="en-US" sz="2000" dirty="0"/>
              <a:t> </a:t>
            </a:r>
            <a:r>
              <a:rPr lang="en-US" sz="2000" dirty="0" err="1"/>
              <a:t>gejala</a:t>
            </a:r>
            <a:r>
              <a:rPr lang="en-US" sz="2000" dirty="0"/>
              <a:t> </a:t>
            </a:r>
            <a:r>
              <a:rPr lang="en-US" sz="2000" dirty="0" err="1"/>
              <a:t>serangan</a:t>
            </a:r>
            <a:r>
              <a:rPr lang="en-US" sz="2000" dirty="0"/>
              <a:t> </a:t>
            </a:r>
            <a:r>
              <a:rPr lang="en-US" sz="2000" dirty="0" err="1"/>
              <a:t>panik</a:t>
            </a:r>
            <a:r>
              <a:rPr lang="en-US" sz="2000" dirty="0"/>
              <a:t>, insomnia, tremor, </a:t>
            </a:r>
            <a:r>
              <a:rPr lang="en-US" sz="2000" dirty="0" err="1"/>
              <a:t>palpitasi</a:t>
            </a:r>
            <a:r>
              <a:rPr lang="en-US" sz="2000" dirty="0"/>
              <a:t>, </a:t>
            </a:r>
            <a:r>
              <a:rPr lang="en-US" sz="2000" dirty="0" err="1"/>
              <a:t>keringat</a:t>
            </a:r>
            <a:r>
              <a:rPr lang="en-US" sz="2000" dirty="0"/>
              <a:t> </a:t>
            </a:r>
            <a:r>
              <a:rPr lang="en-US" sz="2000" dirty="0" err="1"/>
              <a:t>berlebih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tekanan</a:t>
            </a:r>
            <a:r>
              <a:rPr lang="en-US" sz="2000" dirty="0"/>
              <a:t> </a:t>
            </a:r>
            <a:r>
              <a:rPr lang="en-US" sz="2000" dirty="0" err="1"/>
              <a:t>otot</a:t>
            </a:r>
            <a:r>
              <a:rPr lang="en-US" sz="2000" dirty="0"/>
              <a:t>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mengonsumsi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minggu</a:t>
            </a:r>
            <a:r>
              <a:rPr lang="en-US" sz="2000" dirty="0"/>
              <a:t>; (c) 5%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parah</a:t>
            </a:r>
            <a:r>
              <a:rPr lang="en-US" sz="2000" dirty="0"/>
              <a:t> </a:t>
            </a:r>
            <a:r>
              <a:rPr lang="en-US" sz="2000" dirty="0" err="1"/>
              <a:t>yakni</a:t>
            </a:r>
            <a:r>
              <a:rPr lang="en-US" sz="2000" dirty="0"/>
              <a:t> </a:t>
            </a:r>
            <a:r>
              <a:rPr lang="en-US" sz="2000" dirty="0" err="1"/>
              <a:t>kejang</a:t>
            </a:r>
            <a:r>
              <a:rPr lang="en-US" sz="2000" dirty="0"/>
              <a:t> </a:t>
            </a:r>
            <a:r>
              <a:rPr lang="en-US" sz="2000" dirty="0" err="1"/>
              <a:t>epileptik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paranoid</a:t>
            </a:r>
          </a:p>
          <a:p>
            <a:pPr lvl="1"/>
            <a:r>
              <a:rPr lang="en-US" sz="2000" i="1" dirty="0"/>
              <a:t>Iatrogenic effect </a:t>
            </a:r>
            <a:r>
              <a:rPr lang="en-US" sz="2000" dirty="0"/>
              <a:t>yang </a:t>
            </a:r>
            <a:r>
              <a:rPr lang="en-US" sz="2000" dirty="0" err="1"/>
              <a:t>parah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protes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konsumen</a:t>
            </a:r>
            <a:r>
              <a:rPr lang="en-US" sz="2000" dirty="0"/>
              <a:t> yang </a:t>
            </a:r>
            <a:r>
              <a:rPr lang="en-US" sz="2000" dirty="0" err="1"/>
              <a:t>berbuah</a:t>
            </a:r>
            <a:r>
              <a:rPr lang="en-US" sz="2000" dirty="0"/>
              <a:t> </a:t>
            </a:r>
            <a:r>
              <a:rPr lang="en-US" sz="2000" dirty="0" err="1"/>
              <a:t>tuntutan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produsen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1980an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273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8359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8797"/>
            <a:ext cx="6447183" cy="4525963"/>
          </a:xfrm>
        </p:spPr>
        <p:txBody>
          <a:bodyPr/>
          <a:lstStyle/>
          <a:p>
            <a:r>
              <a:rPr lang="en-US" sz="2400" dirty="0" err="1"/>
              <a:t>Floxetine</a:t>
            </a:r>
            <a:r>
              <a:rPr lang="en-US" sz="2400" dirty="0"/>
              <a:t> (Prozac)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antidepresan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populer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miliaran</a:t>
            </a:r>
            <a:r>
              <a:rPr lang="en-US" sz="2400" dirty="0"/>
              <a:t> </a:t>
            </a:r>
            <a:r>
              <a:rPr lang="en-US" sz="2400" dirty="0" err="1"/>
              <a:t>dolar</a:t>
            </a:r>
            <a:r>
              <a:rPr lang="en-US" sz="2400" dirty="0"/>
              <a:t> di Amerika </a:t>
            </a:r>
            <a:r>
              <a:rPr lang="en-US" sz="2400" dirty="0" err="1"/>
              <a:t>Serikat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endParaRPr lang="en-US" sz="2400" dirty="0"/>
          </a:p>
          <a:p>
            <a:pPr lvl="1"/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meta-</a:t>
            </a:r>
            <a:r>
              <a:rPr lang="en-US" sz="2000" dirty="0" err="1"/>
              <a:t>analisis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Kirsch et al (2008)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yang </a:t>
            </a:r>
            <a:r>
              <a:rPr lang="en-US" sz="2000" dirty="0" err="1"/>
              <a:t>diberikan</a:t>
            </a:r>
            <a:r>
              <a:rPr lang="en-US" sz="2000" dirty="0"/>
              <a:t> Prozac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,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i="1" dirty="0"/>
              <a:t>placebo </a:t>
            </a:r>
            <a:r>
              <a:rPr lang="en-US" sz="2000" dirty="0"/>
              <a:t>(</a:t>
            </a:r>
            <a:r>
              <a:rPr lang="en-US" sz="2000" dirty="0">
                <a:hlinkClick r:id="rId3"/>
              </a:rPr>
              <a:t>https://doi.org/10.1371/journal.pmed.0050045</a:t>
            </a:r>
            <a:r>
              <a:rPr lang="en-US" sz="2000" dirty="0"/>
              <a:t>) </a:t>
            </a:r>
          </a:p>
          <a:p>
            <a:pPr lvl="1"/>
            <a:r>
              <a:rPr lang="en-US" sz="2000" dirty="0" err="1"/>
              <a:t>Kesimpulannya</a:t>
            </a:r>
            <a:r>
              <a:rPr lang="en-US" sz="2000" dirty="0"/>
              <a:t>, Prozac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bermanfaat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depresi</a:t>
            </a:r>
            <a:r>
              <a:rPr lang="en-US" sz="2000" dirty="0"/>
              <a:t> (</a:t>
            </a:r>
            <a:r>
              <a:rPr lang="en-US" sz="2000" dirty="0">
                <a:hlinkClick r:id="rId4"/>
              </a:rPr>
              <a:t>http://www.sciencemag.org/news/2008/02/problem-Prozac</a:t>
            </a:r>
            <a:r>
              <a:rPr lang="en-US" sz="2000" dirty="0"/>
              <a:t>) </a:t>
            </a:r>
          </a:p>
          <a:p>
            <a:r>
              <a:rPr lang="en-US" sz="2400" dirty="0" err="1"/>
              <a:t>Anehnya</a:t>
            </a:r>
            <a:r>
              <a:rPr lang="en-US" sz="2400" dirty="0"/>
              <a:t>,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Benzodiazepine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Floxatine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diresepkan</a:t>
            </a:r>
            <a:r>
              <a:rPr lang="en-US" sz="2400" dirty="0"/>
              <a:t>, </a:t>
            </a:r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endParaRPr lang="en-US" sz="2400" dirty="0"/>
          </a:p>
        </p:txBody>
      </p:sp>
      <p:pic>
        <p:nvPicPr>
          <p:cNvPr id="2050" name="Picture 2" descr="Image result for prozac cartoon">
            <a:extLst>
              <a:ext uri="{FF2B5EF4-FFF2-40B4-BE49-F238E27FC236}">
                <a16:creationId xmlns:a16="http://schemas.microsoft.com/office/drawing/2014/main" id="{A2BB43B9-446A-41C8-9238-B36813E56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82" y="1638300"/>
            <a:ext cx="46005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6432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5589</TotalTime>
  <Words>1468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psiunair_blue</vt:lpstr>
      <vt:lpstr>Isu-Isu Utama dalam Pelayanan Kesehatan Jiwa</vt:lpstr>
      <vt:lpstr>Perawatan ODGJ</vt:lpstr>
      <vt:lpstr>…cont’d</vt:lpstr>
      <vt:lpstr>Tren perawatan ODGJ di abad 21</vt:lpstr>
      <vt:lpstr>Kontroversi perawatan ODGJ</vt:lpstr>
      <vt:lpstr>Mengapa terapi medis lebih dominan?</vt:lpstr>
      <vt:lpstr>…cont’d</vt:lpstr>
      <vt:lpstr>Kasus Benzodiazepine &amp; Fluoxetine</vt:lpstr>
      <vt:lpstr>…cont’d</vt:lpstr>
      <vt:lpstr>…cont’d</vt:lpstr>
      <vt:lpstr>…cont’d</vt:lpstr>
      <vt:lpstr>Psikoterapi</vt:lpstr>
      <vt:lpstr>The moral sense of the treatment</vt:lpstr>
      <vt:lpstr>Complimentary &amp; alternative medicine (CAM)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57</cp:revision>
  <dcterms:created xsi:type="dcterms:W3CDTF">2014-08-18T09:13:02Z</dcterms:created>
  <dcterms:modified xsi:type="dcterms:W3CDTF">2018-04-29T17:16:53Z</dcterms:modified>
</cp:coreProperties>
</file>