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3"/>
  </p:notesMasterIdLst>
  <p:sldIdLst>
    <p:sldId id="256" r:id="rId3"/>
    <p:sldId id="268" r:id="rId4"/>
    <p:sldId id="272" r:id="rId5"/>
    <p:sldId id="274" r:id="rId6"/>
    <p:sldId id="273" r:id="rId7"/>
    <p:sldId id="269" r:id="rId8"/>
    <p:sldId id="275" r:id="rId9"/>
    <p:sldId id="271" r:id="rId10"/>
    <p:sldId id="276" r:id="rId11"/>
    <p:sldId id="270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DDEC4E-918E-499A-9464-60A8FE847DFE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34787F-0DFB-4D0B-8746-7BC2AA980F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3580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udukan Gambar Salindi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Dudukan Catatan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4430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7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F69D3-A241-41F2-9E2C-2BA1D6478157}" type="datetimeFigureOut">
              <a:rPr lang="en-GB" smtClean="0"/>
              <a:t>20/09/2018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CC1828-B425-4F8E-8470-C9086DFD6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3359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F69D3-A241-41F2-9E2C-2BA1D6478157}" type="datetimeFigureOut">
              <a:rPr lang="en-GB" smtClean="0"/>
              <a:t>20/09/2018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CC1828-B425-4F8E-8470-C9086DFD6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5495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F69D3-A241-41F2-9E2C-2BA1D6478157}" type="datetimeFigureOut">
              <a:rPr lang="en-GB" smtClean="0"/>
              <a:t>20/09/2018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CC1828-B425-4F8E-8470-C9086DFD6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62625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alindia Jud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Judu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udukan Tanggal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5DC47-D0AB-4EF8-A3D1-12DD8D4A26B6}" type="datetime1">
              <a:rPr lang="en-US" smtClean="0"/>
              <a:t>9/20/2018</a:t>
            </a:fld>
            <a:endParaRPr lang="en-US"/>
          </a:p>
        </p:txBody>
      </p:sp>
      <p:sp>
        <p:nvSpPr>
          <p:cNvPr id="5" name="Dudukan Ka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Nama Matkul Psikologi - Nama Dosen Psikologi</a:t>
            </a:r>
          </a:p>
        </p:txBody>
      </p:sp>
      <p:sp>
        <p:nvSpPr>
          <p:cNvPr id="6" name="Dudukan Nomor Salindi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F9810-111B-4E9E-B37D-384351270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3171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udul dan 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udukan Is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udukan Tanggal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4B6D6-232B-4D63-9FC6-C4966FC0ABC6}" type="datetime1">
              <a:rPr lang="en-US" smtClean="0"/>
              <a:t>9/20/2018</a:t>
            </a:fld>
            <a:endParaRPr lang="en-US"/>
          </a:p>
        </p:txBody>
      </p:sp>
      <p:sp>
        <p:nvSpPr>
          <p:cNvPr id="5" name="Dudukan Ka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Nama Matkul Psikologi - Nama Dosen Psikologi</a:t>
            </a:r>
          </a:p>
        </p:txBody>
      </p:sp>
      <p:sp>
        <p:nvSpPr>
          <p:cNvPr id="6" name="Dudukan Nomor Salindi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F9810-111B-4E9E-B37D-384351270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096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ulu Sek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udukan Teks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udukan Tanggal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6C65D-D9A5-42D9-B3DA-2120D14F6AAF}" type="datetime1">
              <a:rPr lang="en-US" smtClean="0"/>
              <a:t>9/20/2018</a:t>
            </a:fld>
            <a:endParaRPr lang="en-US"/>
          </a:p>
        </p:txBody>
      </p:sp>
      <p:sp>
        <p:nvSpPr>
          <p:cNvPr id="5" name="Dudukan Ka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Nama Matkul Psikologi - Nama Dosen Psikologi</a:t>
            </a:r>
          </a:p>
        </p:txBody>
      </p:sp>
      <p:sp>
        <p:nvSpPr>
          <p:cNvPr id="6" name="Dudukan Nomor Salindi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F9810-111B-4E9E-B37D-384351270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5773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 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udukan Isi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udukan Isi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udukan Tanggal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7E49-BB4A-4762-8F40-5528C0688A8F}" type="datetime1">
              <a:rPr lang="en-US" smtClean="0"/>
              <a:t>9/20/2018</a:t>
            </a:fld>
            <a:endParaRPr lang="en-US"/>
          </a:p>
        </p:txBody>
      </p:sp>
      <p:sp>
        <p:nvSpPr>
          <p:cNvPr id="6" name="Dudukan Ka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Nama Matkul Psikologi - Nama Dosen Psikologi</a:t>
            </a:r>
          </a:p>
        </p:txBody>
      </p:sp>
      <p:sp>
        <p:nvSpPr>
          <p:cNvPr id="7" name="Dudukan Nomor Salindi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F9810-111B-4E9E-B37D-384351270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7054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erbandin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udukan Teks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udukan Isi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udukan Teks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udukan Isi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udukan Tanggal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192F3-A3BF-40E4-9CA2-C411BE54B105}" type="datetime1">
              <a:rPr lang="en-US" smtClean="0"/>
              <a:t>9/20/2018</a:t>
            </a:fld>
            <a:endParaRPr lang="en-US"/>
          </a:p>
        </p:txBody>
      </p:sp>
      <p:sp>
        <p:nvSpPr>
          <p:cNvPr id="8" name="Dudukan Ka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Nama Matkul Psikologi - Nama Dosen Psikologi</a:t>
            </a:r>
          </a:p>
        </p:txBody>
      </p:sp>
      <p:sp>
        <p:nvSpPr>
          <p:cNvPr id="9" name="Dudukan Nomor Salindi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F9810-111B-4E9E-B37D-384351270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4882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udul S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udukan Tanggal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5377E-4FBA-42D8-B9B9-43DBFD7D30E5}" type="datetime1">
              <a:rPr lang="en-US" smtClean="0"/>
              <a:t>9/20/2018</a:t>
            </a:fld>
            <a:endParaRPr lang="en-US"/>
          </a:p>
        </p:txBody>
      </p:sp>
      <p:sp>
        <p:nvSpPr>
          <p:cNvPr id="4" name="Dudukan Ka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Nama Matkul Psikologi - Nama Dosen Psikologi</a:t>
            </a:r>
          </a:p>
        </p:txBody>
      </p:sp>
      <p:sp>
        <p:nvSpPr>
          <p:cNvPr id="5" name="Dudukan Nomor Salindi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F9810-111B-4E9E-B37D-384351270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8599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Koso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udukan Tanggal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F2F4F-96AC-4AE0-9038-32271947C937}" type="datetime1">
              <a:rPr lang="en-US" smtClean="0"/>
              <a:t>9/20/2018</a:t>
            </a:fld>
            <a:endParaRPr lang="en-US"/>
          </a:p>
        </p:txBody>
      </p:sp>
      <p:sp>
        <p:nvSpPr>
          <p:cNvPr id="3" name="Dudukan Ka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Nama Matkul Psikologi - Nama Dosen Psikologi</a:t>
            </a:r>
          </a:p>
        </p:txBody>
      </p:sp>
      <p:sp>
        <p:nvSpPr>
          <p:cNvPr id="4" name="Dudukan Nomor Salindi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F9810-111B-4E9E-B37D-384351270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8722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si dengan Kap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udukan Isi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udukan Teks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udukan Tanggal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101BF-2B28-408D-AFFC-B531C49E86E1}" type="datetime1">
              <a:rPr lang="en-US" smtClean="0"/>
              <a:t>9/20/2018</a:t>
            </a:fld>
            <a:endParaRPr lang="en-US"/>
          </a:p>
        </p:txBody>
      </p:sp>
      <p:sp>
        <p:nvSpPr>
          <p:cNvPr id="6" name="Dudukan Ka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Nama Matkul Psikologi - Nama Dosen Psikologi</a:t>
            </a:r>
          </a:p>
        </p:txBody>
      </p:sp>
      <p:sp>
        <p:nvSpPr>
          <p:cNvPr id="7" name="Dudukan Nomor Salindi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F9810-111B-4E9E-B37D-384351270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513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F69D3-A241-41F2-9E2C-2BA1D6478157}" type="datetimeFigureOut">
              <a:rPr lang="en-GB" smtClean="0"/>
              <a:t>20/09/2018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CC1828-B425-4F8E-8470-C9086DFD6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55671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Lukisan dengan Kap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udukan Gamba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Dudukan Teks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udukan Tanggal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BCA20-26BF-4F9F-AFA5-96C7F2161D33}" type="datetime1">
              <a:rPr lang="en-US" smtClean="0"/>
              <a:t>9/20/2018</a:t>
            </a:fld>
            <a:endParaRPr lang="en-US"/>
          </a:p>
        </p:txBody>
      </p:sp>
      <p:sp>
        <p:nvSpPr>
          <p:cNvPr id="6" name="Dudukan Ka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Nama Matkul Psikologi - Nama Dosen Psikologi</a:t>
            </a:r>
          </a:p>
        </p:txBody>
      </p:sp>
      <p:sp>
        <p:nvSpPr>
          <p:cNvPr id="7" name="Dudukan Nomor Salindi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F9810-111B-4E9E-B37D-384351270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93902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Judul dan Teks Vertik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udukan Teks Vertik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udukan Tanggal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AEE0C-F92B-4E3F-A095-F8490FE21850}" type="datetime1">
              <a:rPr lang="en-US" smtClean="0"/>
              <a:t>9/20/2018</a:t>
            </a:fld>
            <a:endParaRPr lang="en-US"/>
          </a:p>
        </p:txBody>
      </p:sp>
      <p:sp>
        <p:nvSpPr>
          <p:cNvPr id="5" name="Dudukan Ka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Nama Matkul Psikologi - Nama Dosen Psikologi</a:t>
            </a:r>
          </a:p>
        </p:txBody>
      </p:sp>
      <p:sp>
        <p:nvSpPr>
          <p:cNvPr id="6" name="Dudukan Nomor Salindi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F9810-111B-4E9E-B37D-384351270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829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Judul Vertikal dan Te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Vertika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udukan Teks Vertik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udukan Tanggal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E9EA1-2E0E-4BC8-A111-7B20DAD39D67}" type="datetime1">
              <a:rPr lang="en-US" smtClean="0"/>
              <a:t>9/20/2018</a:t>
            </a:fld>
            <a:endParaRPr lang="en-US"/>
          </a:p>
        </p:txBody>
      </p:sp>
      <p:sp>
        <p:nvSpPr>
          <p:cNvPr id="5" name="Dudukan Ka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Nama Matkul Psikologi - Nama Dosen Psikologi</a:t>
            </a:r>
          </a:p>
        </p:txBody>
      </p:sp>
      <p:sp>
        <p:nvSpPr>
          <p:cNvPr id="6" name="Dudukan Nomor Salindi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F9810-111B-4E9E-B37D-384351270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048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2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5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4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9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3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5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2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87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1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16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F69D3-A241-41F2-9E2C-2BA1D6478157}" type="datetimeFigureOut">
              <a:rPr lang="en-GB" smtClean="0"/>
              <a:t>20/09/2018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CC1828-B425-4F8E-8470-C9086DFD6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5153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F69D3-A241-41F2-9E2C-2BA1D6478157}" type="datetimeFigureOut">
              <a:rPr lang="en-GB" smtClean="0"/>
              <a:t>20/09/2018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CC1828-B425-4F8E-8470-C9086DFD6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1501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5" indent="0">
              <a:buNone/>
              <a:defRPr sz="2000" b="1"/>
            </a:lvl2pPr>
            <a:lvl3pPr marL="914290" indent="0">
              <a:buNone/>
              <a:defRPr sz="1800" b="1"/>
            </a:lvl3pPr>
            <a:lvl4pPr marL="1371435" indent="0">
              <a:buNone/>
              <a:defRPr sz="1600" b="1"/>
            </a:lvl4pPr>
            <a:lvl5pPr marL="1828581" indent="0">
              <a:buNone/>
              <a:defRPr sz="1600" b="1"/>
            </a:lvl5pPr>
            <a:lvl6pPr marL="2285726" indent="0">
              <a:buNone/>
              <a:defRPr sz="1600" b="1"/>
            </a:lvl6pPr>
            <a:lvl7pPr marL="2742871" indent="0">
              <a:buNone/>
              <a:defRPr sz="1600" b="1"/>
            </a:lvl7pPr>
            <a:lvl8pPr marL="3200016" indent="0">
              <a:buNone/>
              <a:defRPr sz="1600" b="1"/>
            </a:lvl8pPr>
            <a:lvl9pPr marL="3657161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5" indent="0">
              <a:buNone/>
              <a:defRPr sz="2000" b="1"/>
            </a:lvl2pPr>
            <a:lvl3pPr marL="914290" indent="0">
              <a:buNone/>
              <a:defRPr sz="1800" b="1"/>
            </a:lvl3pPr>
            <a:lvl4pPr marL="1371435" indent="0">
              <a:buNone/>
              <a:defRPr sz="1600" b="1"/>
            </a:lvl4pPr>
            <a:lvl5pPr marL="1828581" indent="0">
              <a:buNone/>
              <a:defRPr sz="1600" b="1"/>
            </a:lvl5pPr>
            <a:lvl6pPr marL="2285726" indent="0">
              <a:buNone/>
              <a:defRPr sz="1600" b="1"/>
            </a:lvl6pPr>
            <a:lvl7pPr marL="2742871" indent="0">
              <a:buNone/>
              <a:defRPr sz="1600" b="1"/>
            </a:lvl7pPr>
            <a:lvl8pPr marL="3200016" indent="0">
              <a:buNone/>
              <a:defRPr sz="1600" b="1"/>
            </a:lvl8pPr>
            <a:lvl9pPr marL="3657161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F69D3-A241-41F2-9E2C-2BA1D6478157}" type="datetimeFigureOut">
              <a:rPr lang="en-GB" smtClean="0"/>
              <a:t>20/09/2018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CC1828-B425-4F8E-8470-C9086DFD6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5130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F69D3-A241-41F2-9E2C-2BA1D6478157}" type="datetimeFigureOut">
              <a:rPr lang="en-GB" smtClean="0"/>
              <a:t>20/09/2018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CC1828-B425-4F8E-8470-C9086DFD6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1928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F69D3-A241-41F2-9E2C-2BA1D6478157}" type="datetimeFigureOut">
              <a:rPr lang="en-GB" smtClean="0"/>
              <a:t>20/09/2018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CC1828-B425-4F8E-8470-C9086DFD6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8670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45" indent="0">
              <a:buNone/>
              <a:defRPr sz="1200"/>
            </a:lvl2pPr>
            <a:lvl3pPr marL="914290" indent="0">
              <a:buNone/>
              <a:defRPr sz="1000"/>
            </a:lvl3pPr>
            <a:lvl4pPr marL="1371435" indent="0">
              <a:buNone/>
              <a:defRPr sz="900"/>
            </a:lvl4pPr>
            <a:lvl5pPr marL="1828581" indent="0">
              <a:buNone/>
              <a:defRPr sz="900"/>
            </a:lvl5pPr>
            <a:lvl6pPr marL="2285726" indent="0">
              <a:buNone/>
              <a:defRPr sz="900"/>
            </a:lvl6pPr>
            <a:lvl7pPr marL="2742871" indent="0">
              <a:buNone/>
              <a:defRPr sz="900"/>
            </a:lvl7pPr>
            <a:lvl8pPr marL="3200016" indent="0">
              <a:buNone/>
              <a:defRPr sz="900"/>
            </a:lvl8pPr>
            <a:lvl9pPr marL="3657161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F69D3-A241-41F2-9E2C-2BA1D6478157}" type="datetimeFigureOut">
              <a:rPr lang="en-GB" smtClean="0"/>
              <a:t>20/09/2018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CC1828-B425-4F8E-8470-C9086DFD6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2747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45" indent="0">
              <a:buNone/>
              <a:defRPr sz="2800"/>
            </a:lvl2pPr>
            <a:lvl3pPr marL="914290" indent="0">
              <a:buNone/>
              <a:defRPr sz="2400"/>
            </a:lvl3pPr>
            <a:lvl4pPr marL="1371435" indent="0">
              <a:buNone/>
              <a:defRPr sz="2000"/>
            </a:lvl4pPr>
            <a:lvl5pPr marL="1828581" indent="0">
              <a:buNone/>
              <a:defRPr sz="2000"/>
            </a:lvl5pPr>
            <a:lvl6pPr marL="2285726" indent="0">
              <a:buNone/>
              <a:defRPr sz="2000"/>
            </a:lvl6pPr>
            <a:lvl7pPr marL="2742871" indent="0">
              <a:buNone/>
              <a:defRPr sz="2000"/>
            </a:lvl7pPr>
            <a:lvl8pPr marL="3200016" indent="0">
              <a:buNone/>
              <a:defRPr sz="2000"/>
            </a:lvl8pPr>
            <a:lvl9pPr marL="3657161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45" indent="0">
              <a:buNone/>
              <a:defRPr sz="1200"/>
            </a:lvl2pPr>
            <a:lvl3pPr marL="914290" indent="0">
              <a:buNone/>
              <a:defRPr sz="1000"/>
            </a:lvl3pPr>
            <a:lvl4pPr marL="1371435" indent="0">
              <a:buNone/>
              <a:defRPr sz="900"/>
            </a:lvl4pPr>
            <a:lvl5pPr marL="1828581" indent="0">
              <a:buNone/>
              <a:defRPr sz="900"/>
            </a:lvl5pPr>
            <a:lvl6pPr marL="2285726" indent="0">
              <a:buNone/>
              <a:defRPr sz="900"/>
            </a:lvl6pPr>
            <a:lvl7pPr marL="2742871" indent="0">
              <a:buNone/>
              <a:defRPr sz="900"/>
            </a:lvl7pPr>
            <a:lvl8pPr marL="3200016" indent="0">
              <a:buNone/>
              <a:defRPr sz="900"/>
            </a:lvl8pPr>
            <a:lvl9pPr marL="3657161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F69D3-A241-41F2-9E2C-2BA1D6478157}" type="datetimeFigureOut">
              <a:rPr lang="en-GB" smtClean="0"/>
              <a:t>20/09/2018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CC1828-B425-4F8E-8470-C9086DFD6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7869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9" tIns="45715" rIns="91429" bIns="4571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29" tIns="45715" rIns="91429" bIns="45715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FFDF69D3-A241-41F2-9E2C-2BA1D6478157}" type="datetimeFigureOut">
              <a:rPr lang="en-GB" smtClean="0"/>
              <a:t>20/09/2018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lvl1pPr algn="ctr" defTabSz="914290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29" tIns="45715" rIns="91429" bIns="45715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07CC1828-B425-4F8E-8470-C9086DFD6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1658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2813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1281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defTabSz="91281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defTabSz="91281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defTabSz="91281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defTabSz="91281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defTabSz="91281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defTabSz="91281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defTabSz="91281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1313" indent="-341313" algn="l" defTabSz="912813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defTabSz="912813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413" indent="-227013" algn="l" defTabSz="912813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613" indent="-227013" algn="l" defTabSz="912813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813" indent="-227013" algn="l" defTabSz="912813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98" indent="-228573" algn="l" defTabSz="91429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43" indent="-228573" algn="l" defTabSz="91429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89" indent="-228573" algn="l" defTabSz="91429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34" indent="-228573" algn="l" defTabSz="91429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5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90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35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81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26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71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16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61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udukan Judu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d-ID"/>
              <a:t>Klik untuk mengedit gaya judul Master</a:t>
            </a:r>
            <a:endParaRPr lang="en-US"/>
          </a:p>
        </p:txBody>
      </p:sp>
      <p:sp>
        <p:nvSpPr>
          <p:cNvPr id="3" name="Dudukan Teks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d-ID"/>
              <a:t>Klik untuk mengedit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/>
          </a:p>
        </p:txBody>
      </p:sp>
      <p:sp>
        <p:nvSpPr>
          <p:cNvPr id="4" name="Dudukan Tanggal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3E537C-3462-443E-87CC-DFE010E58E8D}" type="datetime1">
              <a:rPr lang="en-US" smtClean="0"/>
              <a:t>9/20/2018</a:t>
            </a:fld>
            <a:endParaRPr lang="en-US"/>
          </a:p>
        </p:txBody>
      </p:sp>
      <p:sp>
        <p:nvSpPr>
          <p:cNvPr id="5" name="Dudukan Kaki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Nama Matkul Psikologi - Nama Dosen Psikologi</a:t>
            </a:r>
          </a:p>
        </p:txBody>
      </p:sp>
      <p:sp>
        <p:nvSpPr>
          <p:cNvPr id="6" name="Dudukan Nomor Salindia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6F9810-111B-4E9E-B37D-384351270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631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2580" y="590842"/>
            <a:ext cx="6789742" cy="1405892"/>
          </a:xfrm>
        </p:spPr>
        <p:txBody>
          <a:bodyPr/>
          <a:lstStyle/>
          <a:p>
            <a:r>
              <a:rPr lang="en-GB" b="1" dirty="0" err="1"/>
              <a:t>Pencegahan</a:t>
            </a:r>
            <a:r>
              <a:rPr lang="en-GB" b="1" dirty="0"/>
              <a:t>, </a:t>
            </a:r>
            <a:r>
              <a:rPr lang="en-GB" b="1" dirty="0" err="1"/>
              <a:t>promosi</a:t>
            </a:r>
            <a:r>
              <a:rPr lang="en-GB" b="1" dirty="0"/>
              <a:t> </a:t>
            </a:r>
            <a:r>
              <a:rPr lang="en-GB" b="1" dirty="0" err="1"/>
              <a:t>kesehatan</a:t>
            </a:r>
            <a:r>
              <a:rPr lang="en-GB" b="1" dirty="0"/>
              <a:t> mental dan </a:t>
            </a:r>
            <a:r>
              <a:rPr lang="en-GB" b="1" i="1" dirty="0"/>
              <a:t>the pursuit of happiness</a:t>
            </a:r>
            <a:endParaRPr lang="en-GB" b="1" dirty="0"/>
          </a:p>
        </p:txBody>
      </p:sp>
      <p:sp>
        <p:nvSpPr>
          <p:cNvPr id="3" name="Title 1"/>
          <p:cNvSpPr txBox="1">
            <a:spLocks/>
          </p:cNvSpPr>
          <p:nvPr/>
        </p:nvSpPr>
        <p:spPr bwMode="auto">
          <a:xfrm>
            <a:off x="512580" y="2743072"/>
            <a:ext cx="6789742" cy="7029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9" tIns="45715" rIns="91429" bIns="45715" numCol="1" anchor="ctr" anchorCtr="0" compatLnSpc="1">
            <a:prstTxWarp prst="textNoShape">
              <a:avLst/>
            </a:prstTxWarp>
          </a:bodyPr>
          <a:lstStyle>
            <a:lvl1pPr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GB" sz="3600" b="1" dirty="0" err="1"/>
              <a:t>Kesehatan</a:t>
            </a:r>
            <a:r>
              <a:rPr lang="en-GB" sz="3600" b="1" dirty="0"/>
              <a:t> Mental </a:t>
            </a:r>
            <a:r>
              <a:rPr lang="en-GB" sz="3600" b="1" dirty="0" err="1"/>
              <a:t>Komunitas</a:t>
            </a:r>
            <a:endParaRPr lang="en-GB" sz="3600" b="1" dirty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512580" y="4895302"/>
            <a:ext cx="6789742" cy="14058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9" tIns="45715" rIns="91429" bIns="45715" numCol="1" anchor="ctr" anchorCtr="0" compatLnSpc="1">
            <a:prstTxWarp prst="textNoShape">
              <a:avLst/>
            </a:prstTxWarp>
          </a:bodyPr>
          <a:lstStyle>
            <a:lvl1pPr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sz="2400" b="1"/>
              <a:t>Rizqy Amelia Zein</a:t>
            </a:r>
          </a:p>
          <a:p>
            <a:r>
              <a:rPr lang="en-US" sz="2400" b="1"/>
              <a:t>Departemen </a:t>
            </a:r>
            <a:r>
              <a:rPr lang="en-US" sz="2400" b="1" dirty="0" err="1"/>
              <a:t>Psikologi</a:t>
            </a:r>
            <a:r>
              <a:rPr lang="en-US" sz="2400" b="1" dirty="0"/>
              <a:t> </a:t>
            </a:r>
            <a:r>
              <a:rPr lang="en-US" sz="2400" b="1" dirty="0" err="1"/>
              <a:t>Kepribadian</a:t>
            </a:r>
            <a:r>
              <a:rPr lang="en-US" sz="2400" b="1" dirty="0"/>
              <a:t> </a:t>
            </a:r>
            <a:r>
              <a:rPr lang="en-US" sz="2400" b="1" dirty="0" err="1"/>
              <a:t>dan</a:t>
            </a:r>
            <a:r>
              <a:rPr lang="en-US" sz="2400" b="1" dirty="0"/>
              <a:t> </a:t>
            </a:r>
            <a:r>
              <a:rPr lang="en-US" sz="2400" b="1" dirty="0" err="1"/>
              <a:t>Sosial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24469806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9026"/>
            <a:ext cx="10972800" cy="960438"/>
          </a:xfrm>
        </p:spPr>
        <p:txBody>
          <a:bodyPr/>
          <a:lstStyle/>
          <a:p>
            <a:pPr algn="l"/>
            <a:r>
              <a:rPr lang="en-GB" b="1" dirty="0" err="1"/>
              <a:t>Literasi</a:t>
            </a:r>
            <a:r>
              <a:rPr lang="en-GB" b="1" dirty="0"/>
              <a:t> </a:t>
            </a:r>
            <a:r>
              <a:rPr lang="en-GB" b="1" dirty="0" err="1"/>
              <a:t>kesehatan</a:t>
            </a:r>
            <a:r>
              <a:rPr lang="en-GB" b="1" dirty="0"/>
              <a:t> mental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330" y="970377"/>
            <a:ext cx="10972800" cy="4525963"/>
          </a:xfrm>
        </p:spPr>
        <p:txBody>
          <a:bodyPr/>
          <a:lstStyle/>
          <a:p>
            <a:r>
              <a:rPr lang="en-US" sz="2400" dirty="0"/>
              <a:t>Program </a:t>
            </a:r>
            <a:r>
              <a:rPr lang="en-US" sz="2400" dirty="0" err="1"/>
              <a:t>promosi</a:t>
            </a:r>
            <a:r>
              <a:rPr lang="en-US" sz="2400" dirty="0"/>
              <a:t> </a:t>
            </a:r>
            <a:r>
              <a:rPr lang="en-US" sz="2400" dirty="0" err="1"/>
              <a:t>kesehatan</a:t>
            </a:r>
            <a:r>
              <a:rPr lang="en-US" sz="2400" dirty="0"/>
              <a:t> mental </a:t>
            </a:r>
            <a:r>
              <a:rPr lang="en-US" sz="2400" dirty="0" err="1"/>
              <a:t>biasanya</a:t>
            </a:r>
            <a:r>
              <a:rPr lang="en-US" sz="2400" dirty="0"/>
              <a:t> </a:t>
            </a:r>
            <a:r>
              <a:rPr lang="en-US" sz="2400" dirty="0" err="1"/>
              <a:t>diarahkan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meningkatkan</a:t>
            </a:r>
            <a:r>
              <a:rPr lang="en-US" sz="2400" dirty="0"/>
              <a:t> </a:t>
            </a:r>
            <a:r>
              <a:rPr lang="en-US" sz="2400" dirty="0" err="1"/>
              <a:t>literasi</a:t>
            </a:r>
            <a:r>
              <a:rPr lang="en-US" sz="2400" dirty="0"/>
              <a:t> </a:t>
            </a:r>
            <a:r>
              <a:rPr lang="en-US" sz="2400" dirty="0" err="1"/>
              <a:t>kesehatan</a:t>
            </a:r>
            <a:r>
              <a:rPr lang="en-US" sz="2400" dirty="0"/>
              <a:t> mental pada </a:t>
            </a:r>
            <a:r>
              <a:rPr lang="en-US" sz="2400" dirty="0" err="1"/>
              <a:t>masyarakat</a:t>
            </a:r>
            <a:r>
              <a:rPr lang="en-US" sz="2400" dirty="0"/>
              <a:t>. </a:t>
            </a:r>
            <a:r>
              <a:rPr lang="en-US" sz="2400" dirty="0" err="1"/>
              <a:t>Tujuannya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mereduksi</a:t>
            </a:r>
            <a:r>
              <a:rPr lang="en-US" sz="2400" dirty="0"/>
              <a:t> stigma dan </a:t>
            </a:r>
            <a:r>
              <a:rPr lang="en-US" sz="2400" dirty="0" err="1"/>
              <a:t>meningkatkan</a:t>
            </a:r>
            <a:r>
              <a:rPr lang="en-US" sz="2400" dirty="0"/>
              <a:t> </a:t>
            </a:r>
            <a:r>
              <a:rPr lang="en-US" sz="2400" i="1" dirty="0"/>
              <a:t>awareness.</a:t>
            </a:r>
            <a:r>
              <a:rPr lang="en-US" sz="2400" dirty="0"/>
              <a:t> </a:t>
            </a:r>
            <a:r>
              <a:rPr lang="en-US" sz="2400" b="1" i="1" u="sng" dirty="0" err="1"/>
              <a:t>Padahal</a:t>
            </a:r>
            <a:r>
              <a:rPr lang="en-US" sz="2400" b="1" i="1" u="sng" dirty="0"/>
              <a:t>…</a:t>
            </a:r>
          </a:p>
          <a:p>
            <a:pPr lvl="1"/>
            <a:r>
              <a:rPr lang="en-US" sz="2000" dirty="0" err="1"/>
              <a:t>Kampanye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penekanan</a:t>
            </a:r>
            <a:r>
              <a:rPr lang="en-US" sz="2000" dirty="0"/>
              <a:t> pada </a:t>
            </a:r>
            <a:r>
              <a:rPr lang="en-US" sz="2000" dirty="0" err="1"/>
              <a:t>literasi</a:t>
            </a:r>
            <a:r>
              <a:rPr lang="en-US" sz="2000" dirty="0"/>
              <a:t> </a:t>
            </a:r>
            <a:r>
              <a:rPr lang="en-US" sz="2000" dirty="0" err="1"/>
              <a:t>ini</a:t>
            </a:r>
            <a:r>
              <a:rPr lang="en-US" sz="2000" dirty="0"/>
              <a:t> </a:t>
            </a:r>
            <a:r>
              <a:rPr lang="en-US" sz="2000" b="1" dirty="0" err="1"/>
              <a:t>mengasumsikan</a:t>
            </a:r>
            <a:r>
              <a:rPr lang="en-US" sz="2000" b="1" dirty="0"/>
              <a:t> </a:t>
            </a:r>
            <a:r>
              <a:rPr lang="en-US" sz="2000" b="1" dirty="0" err="1"/>
              <a:t>bahwa</a:t>
            </a:r>
            <a:r>
              <a:rPr lang="en-US" sz="2000" b="1" dirty="0"/>
              <a:t> </a:t>
            </a:r>
            <a:r>
              <a:rPr lang="en-US" sz="2000" b="1" i="1" dirty="0"/>
              <a:t>nature </a:t>
            </a:r>
            <a:r>
              <a:rPr lang="en-US" sz="2000" b="1" dirty="0" err="1"/>
              <a:t>dari</a:t>
            </a:r>
            <a:r>
              <a:rPr lang="en-US" sz="2000" b="1" dirty="0"/>
              <a:t> </a:t>
            </a:r>
            <a:r>
              <a:rPr lang="en-US" sz="2000" b="1" dirty="0" err="1"/>
              <a:t>gangguan</a:t>
            </a:r>
            <a:r>
              <a:rPr lang="en-US" sz="2000" b="1" dirty="0"/>
              <a:t> mental </a:t>
            </a:r>
            <a:r>
              <a:rPr lang="en-US" sz="2000" b="1" dirty="0" err="1"/>
              <a:t>sudah</a:t>
            </a:r>
            <a:r>
              <a:rPr lang="en-US" sz="2000" b="1" dirty="0"/>
              <a:t> </a:t>
            </a:r>
            <a:r>
              <a:rPr lang="en-US" sz="2000" b="1" dirty="0" err="1"/>
              <a:t>jelas</a:t>
            </a:r>
            <a:r>
              <a:rPr lang="en-US" sz="2000" dirty="0"/>
              <a:t> dan </a:t>
            </a:r>
            <a:r>
              <a:rPr lang="en-US" sz="2000" dirty="0" err="1"/>
              <a:t>tegas</a:t>
            </a:r>
            <a:r>
              <a:rPr lang="en-US" sz="2000" dirty="0"/>
              <a:t>, </a:t>
            </a:r>
            <a:r>
              <a:rPr lang="en-US" sz="2000" dirty="0" err="1"/>
              <a:t>padahal</a:t>
            </a:r>
            <a:r>
              <a:rPr lang="en-US" sz="2000" dirty="0"/>
              <a:t> </a:t>
            </a:r>
            <a:r>
              <a:rPr lang="en-US" sz="2000" dirty="0" err="1"/>
              <a:t>kenyataannya</a:t>
            </a:r>
            <a:r>
              <a:rPr lang="en-US" sz="2000" dirty="0"/>
              <a:t> </a:t>
            </a:r>
            <a:r>
              <a:rPr lang="en-US" sz="2000" dirty="0" err="1"/>
              <a:t>perdebatan</a:t>
            </a:r>
            <a:r>
              <a:rPr lang="en-US" sz="2000" dirty="0"/>
              <a:t> </a:t>
            </a:r>
            <a:r>
              <a:rPr lang="en-US" sz="2000" dirty="0" err="1"/>
              <a:t>soal</a:t>
            </a:r>
            <a:r>
              <a:rPr lang="en-US" sz="2000" dirty="0"/>
              <a:t> </a:t>
            </a:r>
            <a:r>
              <a:rPr lang="en-US" sz="2000" dirty="0" err="1"/>
              <a:t>ontologi</a:t>
            </a:r>
            <a:r>
              <a:rPr lang="en-US" sz="2000" dirty="0"/>
              <a:t> </a:t>
            </a:r>
            <a:r>
              <a:rPr lang="en-US" sz="2000" dirty="0" err="1"/>
              <a:t>gangguan</a:t>
            </a:r>
            <a:r>
              <a:rPr lang="en-US" sz="2000" dirty="0"/>
              <a:t> mental </a:t>
            </a:r>
            <a:r>
              <a:rPr lang="en-US" sz="2000" dirty="0" err="1"/>
              <a:t>tak</a:t>
            </a:r>
            <a:r>
              <a:rPr lang="en-US" sz="2000" dirty="0"/>
              <a:t> </a:t>
            </a:r>
            <a:r>
              <a:rPr lang="en-US" sz="2000" dirty="0" err="1"/>
              <a:t>pernah</a:t>
            </a:r>
            <a:r>
              <a:rPr lang="en-US" sz="2000" dirty="0"/>
              <a:t> </a:t>
            </a:r>
            <a:r>
              <a:rPr lang="en-US" sz="2000" dirty="0" err="1"/>
              <a:t>selesai</a:t>
            </a:r>
            <a:r>
              <a:rPr lang="en-US" sz="2000" dirty="0"/>
              <a:t> </a:t>
            </a:r>
            <a:r>
              <a:rPr lang="en-US" sz="2000" dirty="0" err="1"/>
              <a:t>sampai</a:t>
            </a:r>
            <a:r>
              <a:rPr lang="en-US" sz="2000" dirty="0"/>
              <a:t> </a:t>
            </a:r>
            <a:r>
              <a:rPr lang="en-US" sz="2000" dirty="0" err="1"/>
              <a:t>sekarang</a:t>
            </a:r>
            <a:r>
              <a:rPr lang="en-US" sz="2000" dirty="0"/>
              <a:t> </a:t>
            </a:r>
            <a:r>
              <a:rPr lang="en-US" sz="2000" dirty="0">
                <a:sym typeface="Wingdings" panose="05000000000000000000" pitchFamily="2" charset="2"/>
              </a:rPr>
              <a:t> </a:t>
            </a:r>
            <a:r>
              <a:rPr lang="en-US" sz="2000" b="1" dirty="0" err="1">
                <a:sym typeface="Wingdings" panose="05000000000000000000" pitchFamily="2" charset="2"/>
              </a:rPr>
              <a:t>terlalu</a:t>
            </a:r>
            <a:r>
              <a:rPr lang="en-US" sz="2000" b="1" dirty="0">
                <a:sym typeface="Wingdings" panose="05000000000000000000" pitchFamily="2" charset="2"/>
              </a:rPr>
              <a:t> </a:t>
            </a:r>
            <a:r>
              <a:rPr lang="en-US" sz="2000" b="1" dirty="0" err="1">
                <a:sym typeface="Wingdings" panose="05000000000000000000" pitchFamily="2" charset="2"/>
              </a:rPr>
              <a:t>banyak</a:t>
            </a:r>
            <a:r>
              <a:rPr lang="en-US" sz="2000" b="1" dirty="0">
                <a:sym typeface="Wingdings" panose="05000000000000000000" pitchFamily="2" charset="2"/>
              </a:rPr>
              <a:t> </a:t>
            </a:r>
            <a:r>
              <a:rPr lang="en-US" sz="2000" b="1" dirty="0" err="1">
                <a:sym typeface="Wingdings" panose="05000000000000000000" pitchFamily="2" charset="2"/>
              </a:rPr>
              <a:t>ketidakpastian</a:t>
            </a:r>
            <a:r>
              <a:rPr lang="en-US" sz="2000" b="1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soal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disiplin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ilmu</a:t>
            </a:r>
            <a:r>
              <a:rPr lang="en-US" sz="2000" dirty="0">
                <a:sym typeface="Wingdings" panose="05000000000000000000" pitchFamily="2" charset="2"/>
              </a:rPr>
              <a:t> yang </a:t>
            </a:r>
            <a:r>
              <a:rPr lang="en-US" sz="2000" i="1" dirty="0">
                <a:sym typeface="Wingdings" panose="05000000000000000000" pitchFamily="2" charset="2"/>
              </a:rPr>
              <a:t>concern </a:t>
            </a:r>
            <a:r>
              <a:rPr lang="en-US" sz="2000" dirty="0" err="1">
                <a:sym typeface="Wingdings" panose="05000000000000000000" pitchFamily="2" charset="2"/>
              </a:rPr>
              <a:t>soal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gangguan</a:t>
            </a:r>
            <a:r>
              <a:rPr lang="en-US" sz="2000" dirty="0">
                <a:sym typeface="Wingdings" panose="05000000000000000000" pitchFamily="2" charset="2"/>
              </a:rPr>
              <a:t> mental</a:t>
            </a:r>
            <a:endParaRPr lang="en-US" sz="2000" dirty="0"/>
          </a:p>
          <a:p>
            <a:pPr lvl="1"/>
            <a:r>
              <a:rPr lang="en-US" sz="2000" dirty="0"/>
              <a:t>Ada </a:t>
            </a:r>
            <a:r>
              <a:rPr lang="en-US" sz="2000" dirty="0" err="1"/>
              <a:t>garis</a:t>
            </a:r>
            <a:r>
              <a:rPr lang="en-US" sz="2000" dirty="0"/>
              <a:t> </a:t>
            </a:r>
            <a:r>
              <a:rPr lang="en-US" sz="2000" dirty="0" err="1"/>
              <a:t>demarkasi</a:t>
            </a:r>
            <a:r>
              <a:rPr lang="en-US" sz="2000" dirty="0"/>
              <a:t> yang </a:t>
            </a:r>
            <a:r>
              <a:rPr lang="en-US" sz="2000" dirty="0" err="1"/>
              <a:t>tegas</a:t>
            </a:r>
            <a:r>
              <a:rPr lang="en-US" sz="2000" dirty="0"/>
              <a:t> </a:t>
            </a:r>
            <a:r>
              <a:rPr lang="en-US" sz="2000" dirty="0" err="1"/>
              <a:t>antara</a:t>
            </a:r>
            <a:r>
              <a:rPr lang="en-US" sz="2000" dirty="0"/>
              <a:t> </a:t>
            </a:r>
            <a:r>
              <a:rPr lang="en-US" sz="2000" b="1" i="1" dirty="0"/>
              <a:t>knowledge</a:t>
            </a:r>
            <a:r>
              <a:rPr lang="en-US" sz="2000" i="1" dirty="0"/>
              <a:t> </a:t>
            </a:r>
            <a:r>
              <a:rPr lang="en-US" sz="2000" dirty="0"/>
              <a:t>dan </a:t>
            </a:r>
            <a:r>
              <a:rPr lang="en-US" sz="2000" b="1" i="1" dirty="0"/>
              <a:t>beliefs</a:t>
            </a:r>
            <a:r>
              <a:rPr lang="en-US" sz="2000" dirty="0"/>
              <a:t>, yang </a:t>
            </a:r>
            <a:r>
              <a:rPr lang="en-US" sz="2000" dirty="0" err="1"/>
              <a:t>merupakan</a:t>
            </a:r>
            <a:r>
              <a:rPr lang="en-US" sz="2000" dirty="0"/>
              <a:t> </a:t>
            </a:r>
            <a:r>
              <a:rPr lang="en-US" sz="2000" dirty="0" err="1"/>
              <a:t>dua</a:t>
            </a:r>
            <a:r>
              <a:rPr lang="en-US" sz="2000" dirty="0"/>
              <a:t> </a:t>
            </a:r>
            <a:r>
              <a:rPr lang="en-US" sz="2000" dirty="0" err="1"/>
              <a:t>jenis</a:t>
            </a:r>
            <a:r>
              <a:rPr lang="en-US" sz="2000" dirty="0"/>
              <a:t> </a:t>
            </a:r>
            <a:r>
              <a:rPr lang="en-US" sz="2000" dirty="0" err="1"/>
              <a:t>pengetahuan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i="1" dirty="0"/>
              <a:t>nature </a:t>
            </a:r>
            <a:r>
              <a:rPr lang="en-US" sz="2000" dirty="0"/>
              <a:t>yang </a:t>
            </a:r>
            <a:r>
              <a:rPr lang="en-US" sz="2000" dirty="0" err="1"/>
              <a:t>berbeda</a:t>
            </a:r>
            <a:r>
              <a:rPr lang="en-US" sz="2000" dirty="0"/>
              <a:t>. </a:t>
            </a:r>
            <a:r>
              <a:rPr lang="en-US" sz="2000" dirty="0" err="1"/>
              <a:t>Asumsinya</a:t>
            </a:r>
            <a:r>
              <a:rPr lang="en-US" sz="2000" dirty="0"/>
              <a:t> </a:t>
            </a:r>
            <a:r>
              <a:rPr lang="en-US" sz="2000" i="1" dirty="0"/>
              <a:t>knowledge </a:t>
            </a:r>
            <a:r>
              <a:rPr lang="en-US" sz="2000" dirty="0" err="1"/>
              <a:t>dimiliki</a:t>
            </a:r>
            <a:r>
              <a:rPr lang="en-US" sz="2000" dirty="0"/>
              <a:t> oleh </a:t>
            </a:r>
            <a:r>
              <a:rPr lang="en-US" sz="2000" dirty="0" err="1"/>
              <a:t>tenaga</a:t>
            </a:r>
            <a:r>
              <a:rPr lang="en-US" sz="2000" dirty="0"/>
              <a:t> </a:t>
            </a:r>
            <a:r>
              <a:rPr lang="en-US" sz="2000" dirty="0" err="1"/>
              <a:t>kesehatan</a:t>
            </a:r>
            <a:r>
              <a:rPr lang="en-US" sz="2000" dirty="0"/>
              <a:t> mental yang </a:t>
            </a:r>
            <a:r>
              <a:rPr lang="en-US" sz="2000" dirty="0" err="1"/>
              <a:t>profesional</a:t>
            </a:r>
            <a:r>
              <a:rPr lang="en-US" sz="2000" dirty="0"/>
              <a:t>, </a:t>
            </a:r>
            <a:r>
              <a:rPr lang="en-US" sz="2000" dirty="0" err="1"/>
              <a:t>sedangkan</a:t>
            </a:r>
            <a:r>
              <a:rPr lang="en-US" sz="2000" dirty="0"/>
              <a:t> </a:t>
            </a:r>
            <a:r>
              <a:rPr lang="en-US" sz="2000" i="1" dirty="0"/>
              <a:t>beliefs</a:t>
            </a:r>
            <a:r>
              <a:rPr lang="en-US" sz="2000" dirty="0"/>
              <a:t> </a:t>
            </a:r>
            <a:r>
              <a:rPr lang="en-US" sz="2000" dirty="0" err="1"/>
              <a:t>adalah</a:t>
            </a:r>
            <a:r>
              <a:rPr lang="en-US" sz="2000" dirty="0"/>
              <a:t> </a:t>
            </a:r>
            <a:r>
              <a:rPr lang="en-US" sz="2000" dirty="0" err="1"/>
              <a:t>milik</a:t>
            </a:r>
            <a:r>
              <a:rPr lang="en-US" sz="2000" dirty="0"/>
              <a:t> orang </a:t>
            </a:r>
            <a:r>
              <a:rPr lang="en-US" sz="2000" dirty="0" err="1"/>
              <a:t>awam</a:t>
            </a:r>
            <a:r>
              <a:rPr lang="en-US" sz="2000" dirty="0"/>
              <a:t> (yang </a:t>
            </a:r>
            <a:r>
              <a:rPr lang="en-US" sz="2000" dirty="0" err="1"/>
              <a:t>penuh</a:t>
            </a:r>
            <a:r>
              <a:rPr lang="en-US" sz="2000" dirty="0"/>
              <a:t> </a:t>
            </a:r>
            <a:r>
              <a:rPr lang="en-US" sz="2000" dirty="0" err="1"/>
              <a:t>prasangka</a:t>
            </a:r>
            <a:r>
              <a:rPr lang="en-US" sz="2000" dirty="0"/>
              <a:t> dan </a:t>
            </a:r>
            <a:r>
              <a:rPr lang="en-US" sz="2000" i="1" dirty="0"/>
              <a:t>ignorance</a:t>
            </a:r>
            <a:r>
              <a:rPr lang="en-US" sz="2000" dirty="0"/>
              <a:t>). </a:t>
            </a:r>
            <a:r>
              <a:rPr lang="en-US" sz="2000" b="1" dirty="0" err="1"/>
              <a:t>Lalu</a:t>
            </a:r>
            <a:r>
              <a:rPr lang="en-US" sz="2000" b="1" dirty="0"/>
              <a:t> yang </a:t>
            </a:r>
            <a:r>
              <a:rPr lang="en-US" sz="2000" b="1" dirty="0" err="1"/>
              <a:t>manakah</a:t>
            </a:r>
            <a:r>
              <a:rPr lang="en-US" sz="2000" b="1" dirty="0"/>
              <a:t> yang </a:t>
            </a:r>
            <a:r>
              <a:rPr lang="en-US" sz="2000" b="1" dirty="0" err="1"/>
              <a:t>dimaksud</a:t>
            </a:r>
            <a:r>
              <a:rPr lang="en-US" sz="2000" b="1" dirty="0"/>
              <a:t> </a:t>
            </a:r>
            <a:r>
              <a:rPr lang="en-US" sz="2000" b="1" dirty="0" err="1"/>
              <a:t>literasi</a:t>
            </a:r>
            <a:r>
              <a:rPr lang="en-US" sz="2000" b="1" dirty="0"/>
              <a:t>?</a:t>
            </a:r>
          </a:p>
          <a:p>
            <a:pPr lvl="1"/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mengarahkan</a:t>
            </a:r>
            <a:r>
              <a:rPr lang="en-US" sz="2000" dirty="0"/>
              <a:t> </a:t>
            </a:r>
            <a:r>
              <a:rPr lang="en-US" sz="2000" dirty="0" err="1"/>
              <a:t>kampanye</a:t>
            </a:r>
            <a:r>
              <a:rPr lang="en-US" sz="2000" dirty="0"/>
              <a:t> </a:t>
            </a:r>
            <a:r>
              <a:rPr lang="en-US" sz="2000" dirty="0" err="1"/>
              <a:t>kesehatan</a:t>
            </a:r>
            <a:r>
              <a:rPr lang="en-US" sz="2000" dirty="0"/>
              <a:t> mental pada </a:t>
            </a:r>
            <a:r>
              <a:rPr lang="en-US" sz="2000" dirty="0" err="1"/>
              <a:t>peningkatan</a:t>
            </a:r>
            <a:r>
              <a:rPr lang="en-US" sz="2000" dirty="0"/>
              <a:t> </a:t>
            </a:r>
            <a:r>
              <a:rPr lang="en-US" sz="2000" dirty="0" err="1"/>
              <a:t>literasi</a:t>
            </a:r>
            <a:r>
              <a:rPr lang="en-US" sz="2000" dirty="0"/>
              <a:t>, </a:t>
            </a:r>
            <a:r>
              <a:rPr lang="en-US" sz="2000" dirty="0" err="1"/>
              <a:t>berarti</a:t>
            </a:r>
            <a:r>
              <a:rPr lang="en-US" sz="2000" dirty="0"/>
              <a:t> </a:t>
            </a:r>
            <a:r>
              <a:rPr lang="en-US" sz="2000" b="1" dirty="0" err="1"/>
              <a:t>mengabaikan</a:t>
            </a:r>
            <a:r>
              <a:rPr lang="en-US" sz="2000" b="1" dirty="0"/>
              <a:t> </a:t>
            </a:r>
            <a:r>
              <a:rPr lang="en-US" sz="2000" b="1" dirty="0" err="1"/>
              <a:t>fakta</a:t>
            </a:r>
            <a:r>
              <a:rPr lang="en-US" sz="2000" b="1" dirty="0"/>
              <a:t> </a:t>
            </a:r>
            <a:r>
              <a:rPr lang="en-US" sz="2000" dirty="0" err="1"/>
              <a:t>bahwa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kajian</a:t>
            </a:r>
            <a:r>
              <a:rPr lang="en-US" sz="2000" dirty="0"/>
              <a:t> </a:t>
            </a:r>
            <a:r>
              <a:rPr lang="en-US" sz="2000" dirty="0" err="1"/>
              <a:t>kesehatan</a:t>
            </a:r>
            <a:r>
              <a:rPr lang="en-US" sz="2000" dirty="0"/>
              <a:t> mental </a:t>
            </a:r>
            <a:r>
              <a:rPr lang="en-US" sz="2000" dirty="0" err="1"/>
              <a:t>ada</a:t>
            </a:r>
            <a:r>
              <a:rPr lang="en-US" sz="2000" dirty="0"/>
              <a:t> </a:t>
            </a:r>
            <a:r>
              <a:rPr lang="en-US" sz="2000" b="1" dirty="0" err="1"/>
              <a:t>kesenjangan</a:t>
            </a:r>
            <a:r>
              <a:rPr lang="en-US" sz="2000" b="1" dirty="0"/>
              <a:t> </a:t>
            </a:r>
            <a:r>
              <a:rPr lang="en-US" sz="2000" b="1" dirty="0" err="1"/>
              <a:t>konsensus</a:t>
            </a:r>
            <a:r>
              <a:rPr lang="en-US" sz="2000" b="1" dirty="0"/>
              <a:t> yang </a:t>
            </a:r>
            <a:r>
              <a:rPr lang="en-US" sz="2000" b="1" dirty="0" err="1"/>
              <a:t>amat</a:t>
            </a:r>
            <a:r>
              <a:rPr lang="en-US" sz="2000" b="1" dirty="0"/>
              <a:t> </a:t>
            </a:r>
            <a:r>
              <a:rPr lang="en-US" sz="2000" b="1" dirty="0" err="1"/>
              <a:t>serius</a:t>
            </a:r>
            <a:r>
              <a:rPr lang="en-US" sz="2000" b="1" dirty="0"/>
              <a:t> </a:t>
            </a:r>
            <a:r>
              <a:rPr lang="en-US" sz="2000" dirty="0" err="1"/>
              <a:t>diantara</a:t>
            </a:r>
            <a:r>
              <a:rPr lang="en-US" sz="2000" dirty="0"/>
              <a:t> para </a:t>
            </a:r>
            <a:r>
              <a:rPr lang="en-US" sz="2000" dirty="0" err="1"/>
              <a:t>profesional</a:t>
            </a:r>
            <a:endParaRPr lang="en-US" sz="2000" dirty="0"/>
          </a:p>
          <a:p>
            <a:pPr lvl="1"/>
            <a:r>
              <a:rPr lang="en-US" sz="2000" dirty="0"/>
              <a:t>Stigma </a:t>
            </a:r>
            <a:r>
              <a:rPr lang="en-US" sz="2000" dirty="0" err="1"/>
              <a:t>seolah-olah</a:t>
            </a:r>
            <a:r>
              <a:rPr lang="en-US" sz="2000" dirty="0"/>
              <a:t> </a:t>
            </a:r>
            <a:r>
              <a:rPr lang="en-US" sz="2000" dirty="0" err="1"/>
              <a:t>didominasi</a:t>
            </a:r>
            <a:r>
              <a:rPr lang="en-US" sz="2000" dirty="0"/>
              <a:t> orang </a:t>
            </a:r>
            <a:r>
              <a:rPr lang="en-US" sz="2000" dirty="0" err="1"/>
              <a:t>awam</a:t>
            </a:r>
            <a:r>
              <a:rPr lang="en-US" sz="2000" dirty="0"/>
              <a:t>, </a:t>
            </a:r>
            <a:r>
              <a:rPr lang="en-US" sz="2000" dirty="0" err="1"/>
              <a:t>padahal</a:t>
            </a:r>
            <a:r>
              <a:rPr lang="en-US" sz="2000" dirty="0"/>
              <a:t> </a:t>
            </a:r>
            <a:r>
              <a:rPr lang="en-US" sz="2000" dirty="0" err="1"/>
              <a:t>sesungguhnya</a:t>
            </a:r>
            <a:r>
              <a:rPr lang="en-US" sz="2000" dirty="0"/>
              <a:t> </a:t>
            </a:r>
            <a:r>
              <a:rPr lang="en-US" sz="2000" b="1" dirty="0" err="1"/>
              <a:t>tenaga</a:t>
            </a:r>
            <a:r>
              <a:rPr lang="en-US" sz="2000" b="1" dirty="0"/>
              <a:t> </a:t>
            </a:r>
            <a:r>
              <a:rPr lang="en-US" sz="2000" b="1" dirty="0" err="1"/>
              <a:t>kesehatan</a:t>
            </a:r>
            <a:r>
              <a:rPr lang="en-US" sz="2000" b="1" dirty="0"/>
              <a:t> juga </a:t>
            </a:r>
            <a:r>
              <a:rPr lang="en-US" sz="2000" b="1" i="1" dirty="0" err="1"/>
              <a:t>stigmatizer</a:t>
            </a:r>
            <a:r>
              <a:rPr lang="en-US" sz="2000" dirty="0"/>
              <a:t>, dan </a:t>
            </a:r>
            <a:r>
              <a:rPr lang="en-US" sz="2000" dirty="0" err="1"/>
              <a:t>belum</a:t>
            </a:r>
            <a:r>
              <a:rPr lang="en-US" sz="2000" dirty="0"/>
              <a:t> </a:t>
            </a:r>
            <a:r>
              <a:rPr lang="en-US" sz="2000" dirty="0" err="1"/>
              <a:t>ada</a:t>
            </a:r>
            <a:r>
              <a:rPr lang="en-US" sz="2000" dirty="0"/>
              <a:t> </a:t>
            </a:r>
            <a:r>
              <a:rPr lang="en-US" sz="2000" dirty="0" err="1"/>
              <a:t>usaha</a:t>
            </a:r>
            <a:r>
              <a:rPr lang="en-US" sz="2000" dirty="0"/>
              <a:t> </a:t>
            </a:r>
            <a:r>
              <a:rPr lang="en-US" sz="2000" dirty="0" err="1"/>
              <a:t>serius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MHE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menumpas</a:t>
            </a:r>
            <a:r>
              <a:rPr lang="en-US" sz="2000" dirty="0"/>
              <a:t> </a:t>
            </a:r>
            <a:r>
              <a:rPr lang="en-US" sz="2000" dirty="0" err="1"/>
              <a:t>hal</a:t>
            </a:r>
            <a:r>
              <a:rPr lang="en-US" sz="2000" dirty="0"/>
              <a:t> </a:t>
            </a:r>
            <a:r>
              <a:rPr lang="en-US" sz="2000" dirty="0" err="1"/>
              <a:t>ini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4821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960438"/>
          </a:xfrm>
        </p:spPr>
        <p:txBody>
          <a:bodyPr/>
          <a:lstStyle/>
          <a:p>
            <a:pPr algn="l"/>
            <a:r>
              <a:rPr lang="en-GB" b="1" dirty="0" err="1"/>
              <a:t>Pencegahan</a:t>
            </a:r>
            <a:r>
              <a:rPr lang="en-GB" b="1" dirty="0"/>
              <a:t> </a:t>
            </a:r>
            <a:r>
              <a:rPr lang="en-GB" b="1" dirty="0" err="1"/>
              <a:t>atau</a:t>
            </a:r>
            <a:r>
              <a:rPr lang="en-GB" b="1" dirty="0"/>
              <a:t> </a:t>
            </a:r>
            <a:r>
              <a:rPr lang="en-GB" b="1" dirty="0" err="1"/>
              <a:t>promosi</a:t>
            </a:r>
            <a:r>
              <a:rPr lang="en-GB" b="1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8"/>
            <a:ext cx="10972800" cy="4525963"/>
          </a:xfrm>
        </p:spPr>
        <p:txBody>
          <a:bodyPr/>
          <a:lstStyle/>
          <a:p>
            <a:r>
              <a:rPr lang="en-US" sz="2400" dirty="0" err="1"/>
              <a:t>Pencegahan</a:t>
            </a:r>
            <a:r>
              <a:rPr lang="en-US" sz="2400" dirty="0"/>
              <a:t> </a:t>
            </a:r>
            <a:r>
              <a:rPr lang="en-US" sz="2400" i="1" dirty="0"/>
              <a:t>mental disorder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promosi</a:t>
            </a:r>
            <a:r>
              <a:rPr lang="en-US" sz="2400" dirty="0"/>
              <a:t> </a:t>
            </a:r>
            <a:r>
              <a:rPr lang="en-US" sz="2400" dirty="0" err="1"/>
              <a:t>kesehatan</a:t>
            </a:r>
            <a:r>
              <a:rPr lang="en-US" sz="2400" dirty="0"/>
              <a:t> mental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substansial</a:t>
            </a:r>
            <a:r>
              <a:rPr lang="en-US" sz="2400" dirty="0"/>
              <a:t> </a:t>
            </a:r>
            <a:r>
              <a:rPr lang="en-US" sz="2400" dirty="0" err="1"/>
              <a:t>memiliki</a:t>
            </a:r>
            <a:r>
              <a:rPr lang="en-US" sz="2400" dirty="0"/>
              <a:t> </a:t>
            </a:r>
            <a:r>
              <a:rPr lang="en-US" sz="2400" dirty="0" err="1"/>
              <a:t>semangat</a:t>
            </a:r>
            <a:r>
              <a:rPr lang="en-US" sz="2400" dirty="0"/>
              <a:t> yang </a:t>
            </a:r>
            <a:r>
              <a:rPr lang="en-US" sz="2400" dirty="0" err="1"/>
              <a:t>berbeda</a:t>
            </a:r>
            <a:endParaRPr lang="en-US" sz="2400" dirty="0"/>
          </a:p>
          <a:p>
            <a:pPr lvl="1"/>
            <a:r>
              <a:rPr lang="en-US" sz="2000" dirty="0" err="1"/>
              <a:t>Pencegahan</a:t>
            </a:r>
            <a:r>
              <a:rPr lang="en-US" sz="2000" dirty="0"/>
              <a:t> </a:t>
            </a:r>
            <a:r>
              <a:rPr lang="en-US" sz="2000" i="1" dirty="0"/>
              <a:t>mental disorder</a:t>
            </a:r>
            <a:r>
              <a:rPr lang="en-US" sz="2000" dirty="0"/>
              <a:t> </a:t>
            </a:r>
            <a:r>
              <a:rPr lang="en-US" sz="2000" dirty="0">
                <a:sym typeface="Wingdings" panose="05000000000000000000" pitchFamily="2" charset="2"/>
              </a:rPr>
              <a:t> </a:t>
            </a:r>
            <a:r>
              <a:rPr lang="en-US" sz="2000" i="1" dirty="0" err="1">
                <a:sym typeface="Wingdings" panose="05000000000000000000" pitchFamily="2" charset="2"/>
              </a:rPr>
              <a:t>outcome</a:t>
            </a:r>
            <a:r>
              <a:rPr lang="en-US" sz="2000" dirty="0" err="1">
                <a:sym typeface="Wingdings" panose="05000000000000000000" pitchFamily="2" charset="2"/>
              </a:rPr>
              <a:t>nya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adalah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menurunnya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prevalensi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gangguan</a:t>
            </a:r>
            <a:r>
              <a:rPr lang="en-US" sz="2000" dirty="0">
                <a:sym typeface="Wingdings" panose="05000000000000000000" pitchFamily="2" charset="2"/>
              </a:rPr>
              <a:t> mental</a:t>
            </a:r>
          </a:p>
          <a:p>
            <a:pPr lvl="1"/>
            <a:r>
              <a:rPr lang="en-US" sz="2000" dirty="0" err="1">
                <a:sym typeface="Wingdings" panose="05000000000000000000" pitchFamily="2" charset="2"/>
              </a:rPr>
              <a:t>Promosi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kesehatan</a:t>
            </a:r>
            <a:r>
              <a:rPr lang="en-US" sz="2000" dirty="0">
                <a:sym typeface="Wingdings" panose="05000000000000000000" pitchFamily="2" charset="2"/>
              </a:rPr>
              <a:t> mental  </a:t>
            </a:r>
            <a:r>
              <a:rPr lang="en-US" sz="2000" i="1" dirty="0" err="1">
                <a:sym typeface="Wingdings" panose="05000000000000000000" pitchFamily="2" charset="2"/>
              </a:rPr>
              <a:t>outcome</a:t>
            </a:r>
            <a:r>
              <a:rPr lang="en-US" sz="2000" dirty="0" err="1">
                <a:sym typeface="Wingdings" panose="05000000000000000000" pitchFamily="2" charset="2"/>
              </a:rPr>
              <a:t>nya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adalah</a:t>
            </a:r>
            <a:r>
              <a:rPr lang="en-US" sz="2000" i="1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peningkatan</a:t>
            </a:r>
            <a:r>
              <a:rPr lang="en-US" sz="2000" dirty="0">
                <a:sym typeface="Wingdings" panose="05000000000000000000" pitchFamily="2" charset="2"/>
              </a:rPr>
              <a:t> status </a:t>
            </a:r>
            <a:r>
              <a:rPr lang="en-US" sz="2000" dirty="0" err="1">
                <a:sym typeface="Wingdings" panose="05000000000000000000" pitchFamily="2" charset="2"/>
              </a:rPr>
              <a:t>kesehatan</a:t>
            </a:r>
            <a:r>
              <a:rPr lang="en-US" sz="2000" dirty="0">
                <a:sym typeface="Wingdings" panose="05000000000000000000" pitchFamily="2" charset="2"/>
              </a:rPr>
              <a:t> mental, </a:t>
            </a:r>
            <a:r>
              <a:rPr lang="en-US" sz="2000" dirty="0" err="1">
                <a:sym typeface="Wingdings" panose="05000000000000000000" pitchFamily="2" charset="2"/>
              </a:rPr>
              <a:t>meliputi</a:t>
            </a:r>
            <a:r>
              <a:rPr lang="en-US" sz="2000" dirty="0">
                <a:sym typeface="Wingdings" panose="05000000000000000000" pitchFamily="2" charset="2"/>
              </a:rPr>
              <a:t>; </a:t>
            </a:r>
            <a:r>
              <a:rPr lang="en-US" sz="2000" dirty="0" err="1">
                <a:sym typeface="Wingdings" panose="05000000000000000000" pitchFamily="2" charset="2"/>
              </a:rPr>
              <a:t>kebahagiaan</a:t>
            </a:r>
            <a:r>
              <a:rPr lang="en-US" sz="2000" dirty="0">
                <a:sym typeface="Wingdings" panose="05000000000000000000" pitchFamily="2" charset="2"/>
              </a:rPr>
              <a:t>, </a:t>
            </a:r>
            <a:r>
              <a:rPr lang="en-US" sz="2000" dirty="0" err="1">
                <a:sym typeface="Wingdings" panose="05000000000000000000" pitchFamily="2" charset="2"/>
              </a:rPr>
              <a:t>kebebasan</a:t>
            </a:r>
            <a:r>
              <a:rPr lang="en-US" sz="2000" dirty="0">
                <a:sym typeface="Wingdings" panose="05000000000000000000" pitchFamily="2" charset="2"/>
              </a:rPr>
              <a:t> dan </a:t>
            </a:r>
            <a:r>
              <a:rPr lang="en-US" sz="2000" dirty="0" err="1">
                <a:sym typeface="Wingdings" panose="05000000000000000000" pitchFamily="2" charset="2"/>
              </a:rPr>
              <a:t>produktivitas</a:t>
            </a:r>
            <a:r>
              <a:rPr lang="en-US" sz="2000" dirty="0">
                <a:sym typeface="Wingdings" panose="05000000000000000000" pitchFamily="2" charset="2"/>
              </a:rPr>
              <a:t>, </a:t>
            </a:r>
            <a:r>
              <a:rPr lang="en-US" sz="2000" dirty="0" err="1">
                <a:sym typeface="Wingdings" panose="05000000000000000000" pitchFamily="2" charset="2"/>
              </a:rPr>
              <a:t>absennya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gangguan</a:t>
            </a:r>
            <a:r>
              <a:rPr lang="en-US" sz="2000" dirty="0">
                <a:sym typeface="Wingdings" panose="05000000000000000000" pitchFamily="2" charset="2"/>
              </a:rPr>
              <a:t> mental, dan </a:t>
            </a:r>
            <a:r>
              <a:rPr lang="en-US" sz="2000" dirty="0" err="1">
                <a:sym typeface="Wingdings" panose="05000000000000000000" pitchFamily="2" charset="2"/>
              </a:rPr>
              <a:t>pemenuhan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kebutuhan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emosional</a:t>
            </a:r>
            <a:r>
              <a:rPr lang="en-US" sz="2000" dirty="0">
                <a:sym typeface="Wingdings" panose="05000000000000000000" pitchFamily="2" charset="2"/>
              </a:rPr>
              <a:t>, spiritual dan </a:t>
            </a:r>
            <a:r>
              <a:rPr lang="en-US" sz="2000" dirty="0" err="1">
                <a:sym typeface="Wingdings" panose="05000000000000000000" pitchFamily="2" charset="2"/>
              </a:rPr>
              <a:t>intelektual</a:t>
            </a:r>
            <a:endParaRPr lang="en-US" sz="2000" dirty="0"/>
          </a:p>
          <a:p>
            <a:r>
              <a:rPr lang="en-US" sz="2400" dirty="0" err="1"/>
              <a:t>Mengkombinasikan</a:t>
            </a:r>
            <a:r>
              <a:rPr lang="en-US" sz="2400" dirty="0"/>
              <a:t> </a:t>
            </a:r>
            <a:r>
              <a:rPr lang="en-US" sz="2400" dirty="0" err="1"/>
              <a:t>dua</a:t>
            </a:r>
            <a:r>
              <a:rPr lang="en-US" sz="2400" dirty="0"/>
              <a:t> </a:t>
            </a:r>
            <a:r>
              <a:rPr lang="en-US" sz="2400" dirty="0" err="1"/>
              <a:t>pendekatan</a:t>
            </a:r>
            <a:r>
              <a:rPr lang="en-US" sz="2400" dirty="0"/>
              <a:t> </a:t>
            </a:r>
            <a:r>
              <a:rPr lang="en-US" sz="2400" dirty="0" err="1"/>
              <a:t>tersebut</a:t>
            </a:r>
            <a:r>
              <a:rPr lang="en-US" sz="2400" dirty="0"/>
              <a:t>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menghasilkan</a:t>
            </a:r>
            <a:r>
              <a:rPr lang="en-US" sz="2400" dirty="0"/>
              <a:t> </a:t>
            </a:r>
            <a:r>
              <a:rPr lang="en-US" sz="2400" i="1" dirty="0"/>
              <a:t>outcome </a:t>
            </a:r>
            <a:r>
              <a:rPr lang="en-US" sz="2400" dirty="0"/>
              <a:t>yang </a:t>
            </a:r>
            <a:r>
              <a:rPr lang="en-US" sz="2400" dirty="0" err="1"/>
              <a:t>tidak</a:t>
            </a:r>
            <a:r>
              <a:rPr lang="en-US" sz="2400" dirty="0"/>
              <a:t> optimal</a:t>
            </a:r>
          </a:p>
          <a:p>
            <a:pPr lvl="1"/>
            <a:r>
              <a:rPr lang="en-US" sz="2000" dirty="0" err="1"/>
              <a:t>Melakukan</a:t>
            </a:r>
            <a:r>
              <a:rPr lang="en-US" sz="2000" dirty="0"/>
              <a:t> </a:t>
            </a:r>
            <a:r>
              <a:rPr lang="en-US" sz="2000" dirty="0" err="1"/>
              <a:t>kegiatan</a:t>
            </a:r>
            <a:r>
              <a:rPr lang="en-US" sz="2000" dirty="0"/>
              <a:t> </a:t>
            </a:r>
            <a:r>
              <a:rPr lang="en-US" sz="2000" dirty="0" err="1"/>
              <a:t>promosi</a:t>
            </a:r>
            <a:r>
              <a:rPr lang="en-US" sz="2000" dirty="0"/>
              <a:t> </a:t>
            </a:r>
            <a:r>
              <a:rPr lang="en-US" sz="2000" dirty="0" err="1"/>
              <a:t>kesehatan</a:t>
            </a:r>
            <a:r>
              <a:rPr lang="en-US" sz="2000" dirty="0"/>
              <a:t> mental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mencegah</a:t>
            </a:r>
            <a:r>
              <a:rPr lang="en-US" sz="2000" dirty="0"/>
              <a:t> </a:t>
            </a:r>
            <a:r>
              <a:rPr lang="en-US" sz="2000" dirty="0" err="1"/>
              <a:t>terjadinya</a:t>
            </a:r>
            <a:r>
              <a:rPr lang="en-US" sz="2000" dirty="0"/>
              <a:t> </a:t>
            </a:r>
            <a:r>
              <a:rPr lang="en-US" sz="2000" dirty="0" err="1"/>
              <a:t>gangguan</a:t>
            </a:r>
            <a:r>
              <a:rPr lang="en-US" sz="2000" dirty="0"/>
              <a:t> </a:t>
            </a:r>
            <a:r>
              <a:rPr lang="en-US" sz="2000" dirty="0" err="1"/>
              <a:t>akan</a:t>
            </a:r>
            <a:r>
              <a:rPr lang="en-US" sz="2000" dirty="0"/>
              <a:t> </a:t>
            </a:r>
            <a:r>
              <a:rPr lang="en-US" sz="2000" dirty="0" err="1"/>
              <a:t>menghasilkan</a:t>
            </a:r>
            <a:r>
              <a:rPr lang="en-US" sz="2000" dirty="0"/>
              <a:t> </a:t>
            </a:r>
            <a:r>
              <a:rPr lang="en-US" sz="2000" dirty="0" err="1"/>
              <a:t>aktivitas</a:t>
            </a:r>
            <a:r>
              <a:rPr lang="en-US" sz="2000" dirty="0"/>
              <a:t> yang </a:t>
            </a:r>
            <a:r>
              <a:rPr lang="en-US" sz="2000" i="1" dirty="0"/>
              <a:t>overly focused </a:t>
            </a:r>
            <a:r>
              <a:rPr lang="en-US" sz="2000" dirty="0"/>
              <a:t>pada </a:t>
            </a:r>
            <a:r>
              <a:rPr lang="en-US" sz="2000" dirty="0" err="1"/>
              <a:t>pendekatan</a:t>
            </a:r>
            <a:r>
              <a:rPr lang="en-US" sz="2000" dirty="0"/>
              <a:t> </a:t>
            </a:r>
            <a:r>
              <a:rPr lang="en-US" sz="2000" dirty="0" err="1"/>
              <a:t>medis</a:t>
            </a:r>
            <a:r>
              <a:rPr lang="en-US" sz="2000" dirty="0"/>
              <a:t> dan </a:t>
            </a:r>
            <a:r>
              <a:rPr lang="en-US" sz="2000" dirty="0" err="1"/>
              <a:t>terbatas</a:t>
            </a:r>
            <a:r>
              <a:rPr lang="en-US" sz="2000" dirty="0"/>
              <a:t> pada </a:t>
            </a:r>
            <a:r>
              <a:rPr lang="en-US" sz="2000" dirty="0" err="1"/>
              <a:t>populasi</a:t>
            </a:r>
            <a:r>
              <a:rPr lang="en-US" sz="2000" dirty="0"/>
              <a:t> </a:t>
            </a:r>
            <a:r>
              <a:rPr lang="en-US" sz="2000" dirty="0" err="1"/>
              <a:t>klinis</a:t>
            </a:r>
            <a:r>
              <a:rPr lang="en-US" sz="2000" dirty="0"/>
              <a:t> </a:t>
            </a:r>
            <a:r>
              <a:rPr lang="en-US" sz="2000" dirty="0" err="1"/>
              <a:t>tertentu</a:t>
            </a:r>
            <a:r>
              <a:rPr lang="en-US" sz="2000" dirty="0"/>
              <a:t> dan </a:t>
            </a:r>
            <a:r>
              <a:rPr lang="en-US" sz="2000" dirty="0" err="1"/>
              <a:t>bukan</a:t>
            </a:r>
            <a:r>
              <a:rPr lang="en-US" sz="2000" dirty="0"/>
              <a:t> </a:t>
            </a:r>
            <a:r>
              <a:rPr lang="en-US" sz="2000" dirty="0" err="1"/>
              <a:t>masyarakat</a:t>
            </a:r>
            <a:r>
              <a:rPr lang="en-US" sz="2000" dirty="0"/>
              <a:t> </a:t>
            </a:r>
            <a:r>
              <a:rPr lang="en-US" sz="2000" dirty="0" err="1"/>
              <a:t>secara</a:t>
            </a:r>
            <a:r>
              <a:rPr lang="en-US" sz="2000" dirty="0"/>
              <a:t> </a:t>
            </a:r>
            <a:r>
              <a:rPr lang="en-US" sz="2000" dirty="0" err="1"/>
              <a:t>keseluruhan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50026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960438"/>
          </a:xfrm>
        </p:spPr>
        <p:txBody>
          <a:bodyPr/>
          <a:lstStyle/>
          <a:p>
            <a:pPr algn="l"/>
            <a:r>
              <a:rPr lang="en-GB" b="1" dirty="0"/>
              <a:t>…cont’d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8"/>
            <a:ext cx="10972800" cy="4525963"/>
          </a:xfrm>
        </p:spPr>
        <p:txBody>
          <a:bodyPr/>
          <a:lstStyle/>
          <a:p>
            <a:endParaRPr lang="en-US" sz="2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207FA08-1029-432C-B2AC-C37A8C6C9C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9271" y="2000215"/>
            <a:ext cx="9057687" cy="2353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4443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960438"/>
          </a:xfrm>
        </p:spPr>
        <p:txBody>
          <a:bodyPr/>
          <a:lstStyle/>
          <a:p>
            <a:pPr algn="l"/>
            <a:r>
              <a:rPr lang="en-GB" b="1" dirty="0" err="1"/>
              <a:t>Tipe-tipe</a:t>
            </a:r>
            <a:r>
              <a:rPr lang="en-GB" b="1" dirty="0"/>
              <a:t> </a:t>
            </a:r>
            <a:r>
              <a:rPr lang="en-GB" b="1" dirty="0" err="1"/>
              <a:t>pencegahan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8"/>
            <a:ext cx="5840896" cy="4525963"/>
          </a:xfrm>
        </p:spPr>
        <p:txBody>
          <a:bodyPr/>
          <a:lstStyle/>
          <a:p>
            <a:r>
              <a:rPr lang="en-US" sz="2400" dirty="0"/>
              <a:t>Primer</a:t>
            </a:r>
          </a:p>
          <a:p>
            <a:pPr lvl="1"/>
            <a:r>
              <a:rPr lang="en-US" sz="2000" dirty="0" err="1"/>
              <a:t>Pencegahan</a:t>
            </a:r>
            <a:r>
              <a:rPr lang="en-US" sz="2000" dirty="0"/>
              <a:t> </a:t>
            </a:r>
            <a:r>
              <a:rPr lang="en-US" sz="2000" dirty="0" err="1"/>
              <a:t>dilakukan</a:t>
            </a:r>
            <a:r>
              <a:rPr lang="en-US" sz="2000" dirty="0"/>
              <a:t> </a:t>
            </a:r>
            <a:r>
              <a:rPr lang="en-US" sz="2000" dirty="0" err="1"/>
              <a:t>sebelum</a:t>
            </a:r>
            <a:r>
              <a:rPr lang="en-US" sz="2000" dirty="0"/>
              <a:t> </a:t>
            </a:r>
            <a:r>
              <a:rPr lang="en-US" sz="2000" dirty="0" err="1"/>
              <a:t>gangguan</a:t>
            </a:r>
            <a:r>
              <a:rPr lang="en-US" sz="2000" dirty="0"/>
              <a:t> </a:t>
            </a:r>
            <a:r>
              <a:rPr lang="en-US" sz="2000" dirty="0" err="1"/>
              <a:t>belum</a:t>
            </a:r>
            <a:r>
              <a:rPr lang="en-US" sz="2000" dirty="0"/>
              <a:t> </a:t>
            </a:r>
            <a:r>
              <a:rPr lang="en-US" sz="2000" dirty="0" err="1"/>
              <a:t>muncul</a:t>
            </a:r>
            <a:r>
              <a:rPr lang="en-US" sz="2000" dirty="0"/>
              <a:t> </a:t>
            </a:r>
            <a:r>
              <a:rPr lang="en-US" sz="2000" dirty="0" err="1"/>
              <a:t>sama</a:t>
            </a:r>
            <a:r>
              <a:rPr lang="en-US" sz="2000" dirty="0"/>
              <a:t> </a:t>
            </a:r>
            <a:r>
              <a:rPr lang="en-US" sz="2000" dirty="0" err="1"/>
              <a:t>sekali</a:t>
            </a:r>
            <a:endParaRPr lang="en-US" sz="2000" dirty="0"/>
          </a:p>
          <a:p>
            <a:r>
              <a:rPr lang="en-US" sz="2400" dirty="0" err="1"/>
              <a:t>Sekunder</a:t>
            </a:r>
            <a:endParaRPr lang="en-US" sz="2400" dirty="0"/>
          </a:p>
          <a:p>
            <a:pPr lvl="1"/>
            <a:r>
              <a:rPr lang="en-US" sz="2000" dirty="0" err="1"/>
              <a:t>Pencegahan</a:t>
            </a:r>
            <a:r>
              <a:rPr lang="en-US" sz="2000" dirty="0"/>
              <a:t> </a:t>
            </a:r>
            <a:r>
              <a:rPr lang="en-US" sz="2000" dirty="0" err="1"/>
              <a:t>dilakukan</a:t>
            </a:r>
            <a:r>
              <a:rPr lang="en-US" sz="2000" dirty="0"/>
              <a:t> </a:t>
            </a:r>
            <a:r>
              <a:rPr lang="en-US" sz="2000" dirty="0" err="1"/>
              <a:t>ketika</a:t>
            </a:r>
            <a:r>
              <a:rPr lang="en-US" sz="2000" dirty="0"/>
              <a:t> </a:t>
            </a:r>
            <a:r>
              <a:rPr lang="en-US" sz="2000" dirty="0" err="1"/>
              <a:t>gangguan</a:t>
            </a:r>
            <a:r>
              <a:rPr lang="en-US" sz="2000" dirty="0"/>
              <a:t> </a:t>
            </a:r>
            <a:r>
              <a:rPr lang="en-US" sz="2000" dirty="0" err="1"/>
              <a:t>muncul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fase</a:t>
            </a:r>
            <a:r>
              <a:rPr lang="en-US" sz="2000" dirty="0"/>
              <a:t> </a:t>
            </a:r>
            <a:r>
              <a:rPr lang="en-US" sz="2000" i="1" dirty="0"/>
              <a:t>early onset</a:t>
            </a:r>
            <a:r>
              <a:rPr lang="en-US" sz="2000" dirty="0"/>
              <a:t> dan </a:t>
            </a:r>
            <a:r>
              <a:rPr lang="en-US" sz="2000" dirty="0" err="1"/>
              <a:t>belum</a:t>
            </a:r>
            <a:r>
              <a:rPr lang="en-US" sz="2000" dirty="0"/>
              <a:t> </a:t>
            </a:r>
            <a:r>
              <a:rPr lang="en-US" sz="2000" dirty="0" err="1"/>
              <a:t>kronis</a:t>
            </a:r>
            <a:endParaRPr lang="en-US" sz="2000" dirty="0"/>
          </a:p>
          <a:p>
            <a:r>
              <a:rPr lang="en-US" sz="2400" dirty="0" err="1"/>
              <a:t>Tersier</a:t>
            </a:r>
            <a:r>
              <a:rPr lang="en-US" sz="2400" dirty="0"/>
              <a:t> </a:t>
            </a:r>
          </a:p>
          <a:p>
            <a:pPr lvl="1"/>
            <a:r>
              <a:rPr lang="en-US" sz="2000" dirty="0" err="1"/>
              <a:t>Pencegahan</a:t>
            </a:r>
            <a:r>
              <a:rPr lang="en-US" sz="2000" dirty="0"/>
              <a:t> </a:t>
            </a:r>
            <a:r>
              <a:rPr lang="en-US" sz="2000" dirty="0" err="1"/>
              <a:t>difokuskan</a:t>
            </a:r>
            <a:r>
              <a:rPr lang="en-US" sz="2000" dirty="0"/>
              <a:t> agar </a:t>
            </a:r>
            <a:r>
              <a:rPr lang="en-US" sz="2000" dirty="0" err="1"/>
              <a:t>pasien</a:t>
            </a:r>
            <a:r>
              <a:rPr lang="en-US" sz="2000" dirty="0"/>
              <a:t> 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i="1" dirty="0"/>
              <a:t>relapse</a:t>
            </a:r>
            <a:r>
              <a:rPr lang="en-US" sz="2000" dirty="0"/>
              <a:t>, </a:t>
            </a:r>
            <a:r>
              <a:rPr lang="en-US" sz="2000" dirty="0" err="1"/>
              <a:t>terutama</a:t>
            </a:r>
            <a:r>
              <a:rPr lang="en-US" sz="2000" dirty="0"/>
              <a:t> pada </a:t>
            </a:r>
            <a:r>
              <a:rPr lang="en-US" sz="2000" dirty="0" err="1"/>
              <a:t>pasien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gangguan</a:t>
            </a:r>
            <a:r>
              <a:rPr lang="en-US" sz="2000" dirty="0"/>
              <a:t> mental yang </a:t>
            </a:r>
            <a:r>
              <a:rPr lang="en-US" sz="2000" dirty="0" err="1"/>
              <a:t>kronis</a:t>
            </a:r>
            <a:endParaRPr lang="en-US" sz="2000" dirty="0"/>
          </a:p>
        </p:txBody>
      </p:sp>
      <p:pic>
        <p:nvPicPr>
          <p:cNvPr id="1026" name="Picture 2" descr="Image result for mental illness prevention cartoon">
            <a:extLst>
              <a:ext uri="{FF2B5EF4-FFF2-40B4-BE49-F238E27FC236}">
                <a16:creationId xmlns:a16="http://schemas.microsoft.com/office/drawing/2014/main" id="{96F1FDB2-813F-4149-BF79-C4DE530956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6150" y="0"/>
            <a:ext cx="4286250" cy="6505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11539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960438"/>
          </a:xfrm>
        </p:spPr>
        <p:txBody>
          <a:bodyPr/>
          <a:lstStyle/>
          <a:p>
            <a:pPr algn="l"/>
            <a:r>
              <a:rPr lang="en-GB" b="1" dirty="0" err="1"/>
              <a:t>Estimasi</a:t>
            </a:r>
            <a:r>
              <a:rPr lang="en-GB" b="1" dirty="0"/>
              <a:t> </a:t>
            </a:r>
            <a:r>
              <a:rPr lang="en-GB" b="1" dirty="0" err="1"/>
              <a:t>biaya</a:t>
            </a:r>
            <a:r>
              <a:rPr lang="en-GB" b="1" dirty="0"/>
              <a:t> dan </a:t>
            </a:r>
            <a:r>
              <a:rPr lang="en-GB" b="1" dirty="0" err="1"/>
              <a:t>kebijakan</a:t>
            </a:r>
            <a:r>
              <a:rPr lang="en-GB" b="1" dirty="0"/>
              <a:t> </a:t>
            </a:r>
            <a:r>
              <a:rPr lang="en-GB" b="1" dirty="0" err="1"/>
              <a:t>prevensi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8"/>
            <a:ext cx="10972800" cy="4525963"/>
          </a:xfrm>
        </p:spPr>
        <p:txBody>
          <a:bodyPr/>
          <a:lstStyle/>
          <a:p>
            <a:endParaRPr lang="en-US" sz="2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A44646C-921C-4AC3-BB31-AEE88AA177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441" y="1302026"/>
            <a:ext cx="6310441" cy="506244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3F6CDED-79D9-4BB0-9CF1-FCFCFDDA898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25152" y="1302025"/>
            <a:ext cx="5666848" cy="4313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02962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960438"/>
          </a:xfrm>
        </p:spPr>
        <p:txBody>
          <a:bodyPr/>
          <a:lstStyle/>
          <a:p>
            <a:pPr algn="l"/>
            <a:r>
              <a:rPr lang="en-GB" b="1" dirty="0" err="1"/>
              <a:t>Arah</a:t>
            </a:r>
            <a:r>
              <a:rPr lang="en-GB" b="1" dirty="0"/>
              <a:t> </a:t>
            </a:r>
            <a:r>
              <a:rPr lang="en-GB" b="1" dirty="0" err="1"/>
              <a:t>baru</a:t>
            </a:r>
            <a:r>
              <a:rPr lang="en-GB" b="1" dirty="0"/>
              <a:t> </a:t>
            </a:r>
            <a:r>
              <a:rPr lang="en-GB" b="1" dirty="0" err="1"/>
              <a:t>tentang</a:t>
            </a:r>
            <a:r>
              <a:rPr lang="en-GB" b="1" dirty="0"/>
              <a:t> </a:t>
            </a:r>
            <a:r>
              <a:rPr lang="en-GB" b="1" dirty="0" err="1"/>
              <a:t>arti</a:t>
            </a:r>
            <a:r>
              <a:rPr lang="en-GB" b="1" dirty="0"/>
              <a:t> </a:t>
            </a:r>
            <a:r>
              <a:rPr lang="en-GB" b="1" i="1" u="sng" dirty="0" err="1"/>
              <a:t>bahagia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8"/>
            <a:ext cx="10972800" cy="4525963"/>
          </a:xfrm>
        </p:spPr>
        <p:txBody>
          <a:bodyPr/>
          <a:lstStyle/>
          <a:p>
            <a:r>
              <a:rPr lang="en-US" sz="2400" dirty="0" err="1"/>
              <a:t>Dewasa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, </a:t>
            </a:r>
            <a:r>
              <a:rPr lang="en-US" sz="2400" dirty="0" err="1"/>
              <a:t>kebijakan</a:t>
            </a:r>
            <a:r>
              <a:rPr lang="en-US" sz="2400" dirty="0"/>
              <a:t> </a:t>
            </a:r>
            <a:r>
              <a:rPr lang="en-US" sz="2400" dirty="0" err="1"/>
              <a:t>mengenai</a:t>
            </a:r>
            <a:r>
              <a:rPr lang="en-US" sz="2400" dirty="0"/>
              <a:t> </a:t>
            </a:r>
            <a:r>
              <a:rPr lang="en-US" sz="2400" dirty="0" err="1"/>
              <a:t>kesehatan</a:t>
            </a:r>
            <a:r>
              <a:rPr lang="en-US" sz="2400" dirty="0"/>
              <a:t> mental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i="1" dirty="0"/>
              <a:t>political consensus</a:t>
            </a:r>
            <a:r>
              <a:rPr lang="en-US" sz="2400" dirty="0"/>
              <a:t>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diarahkan</a:t>
            </a:r>
            <a:r>
              <a:rPr lang="en-US" sz="2400" dirty="0"/>
              <a:t> pada </a:t>
            </a:r>
            <a:r>
              <a:rPr lang="en-US" sz="2400" i="1" dirty="0"/>
              <a:t>maximizing </a:t>
            </a:r>
            <a:r>
              <a:rPr lang="en-US" sz="2400" dirty="0" err="1"/>
              <a:t>kebahagiaan</a:t>
            </a:r>
            <a:r>
              <a:rPr lang="en-US" sz="2400" dirty="0"/>
              <a:t> dan </a:t>
            </a:r>
            <a:r>
              <a:rPr lang="en-US" sz="2400" i="1" dirty="0"/>
              <a:t>minimizing </a:t>
            </a:r>
            <a:r>
              <a:rPr lang="en-US" sz="2400" dirty="0" err="1"/>
              <a:t>penderitaan</a:t>
            </a:r>
            <a:endParaRPr lang="en-US" sz="2400" dirty="0"/>
          </a:p>
          <a:p>
            <a:pPr lvl="1"/>
            <a:r>
              <a:rPr lang="en-US" sz="2000" dirty="0" err="1"/>
              <a:t>Ekonom</a:t>
            </a:r>
            <a:r>
              <a:rPr lang="en-US" sz="2000" dirty="0"/>
              <a:t> senior </a:t>
            </a:r>
            <a:r>
              <a:rPr lang="en-US" sz="2000" dirty="0" err="1"/>
              <a:t>Partai</a:t>
            </a:r>
            <a:r>
              <a:rPr lang="en-US" sz="2000" dirty="0"/>
              <a:t> </a:t>
            </a:r>
            <a:r>
              <a:rPr lang="en-US" sz="2000" dirty="0" err="1"/>
              <a:t>Buruh</a:t>
            </a:r>
            <a:r>
              <a:rPr lang="en-US" sz="2000" dirty="0"/>
              <a:t> di </a:t>
            </a:r>
            <a:r>
              <a:rPr lang="en-US" sz="2000" dirty="0" err="1"/>
              <a:t>Inggris</a:t>
            </a:r>
            <a:r>
              <a:rPr lang="en-US" sz="2000" dirty="0"/>
              <a:t> Raya, Richard Layard (2005) </a:t>
            </a:r>
            <a:r>
              <a:rPr lang="en-US" sz="2000" dirty="0" err="1"/>
              <a:t>menyatakan</a:t>
            </a:r>
            <a:r>
              <a:rPr lang="en-US" sz="2000" dirty="0"/>
              <a:t> </a:t>
            </a:r>
            <a:r>
              <a:rPr lang="en-US" sz="2000" dirty="0" err="1"/>
              <a:t>bahwa</a:t>
            </a:r>
            <a:r>
              <a:rPr lang="en-US" sz="2000" dirty="0"/>
              <a:t> </a:t>
            </a:r>
            <a:r>
              <a:rPr lang="en-US" sz="2000" dirty="0" err="1"/>
              <a:t>satu-satunya</a:t>
            </a:r>
            <a:r>
              <a:rPr lang="en-US" sz="2000" dirty="0"/>
              <a:t> </a:t>
            </a:r>
            <a:r>
              <a:rPr lang="en-US" sz="2000" dirty="0" err="1"/>
              <a:t>cara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meminimalisasi</a:t>
            </a:r>
            <a:r>
              <a:rPr lang="en-US" sz="2000" dirty="0"/>
              <a:t> </a:t>
            </a:r>
            <a:r>
              <a:rPr lang="en-US" sz="2000" dirty="0" err="1"/>
              <a:t>dampak</a:t>
            </a:r>
            <a:r>
              <a:rPr lang="en-US" sz="2000" dirty="0"/>
              <a:t> </a:t>
            </a:r>
            <a:r>
              <a:rPr lang="en-US" sz="2000" dirty="0" err="1"/>
              <a:t>sosial</a:t>
            </a:r>
            <a:r>
              <a:rPr lang="en-US" sz="2000" dirty="0"/>
              <a:t> </a:t>
            </a:r>
            <a:r>
              <a:rPr lang="en-US" sz="2000" dirty="0" err="1"/>
              <a:t>akibat</a:t>
            </a:r>
            <a:r>
              <a:rPr lang="en-US" sz="2000" dirty="0"/>
              <a:t> </a:t>
            </a:r>
            <a:r>
              <a:rPr lang="en-US" sz="2000" dirty="0" err="1"/>
              <a:t>disabilitas</a:t>
            </a:r>
            <a:r>
              <a:rPr lang="en-US" sz="2000" dirty="0"/>
              <a:t> </a:t>
            </a:r>
            <a:r>
              <a:rPr lang="en-US" sz="2000" dirty="0" err="1"/>
              <a:t>psikososial</a:t>
            </a:r>
            <a:r>
              <a:rPr lang="en-US" sz="2000" dirty="0"/>
              <a:t> yang </a:t>
            </a:r>
            <a:r>
              <a:rPr lang="en-US" sz="2000" dirty="0" err="1"/>
              <a:t>dialami</a:t>
            </a:r>
            <a:r>
              <a:rPr lang="en-US" sz="2000" dirty="0"/>
              <a:t> oleh ODGJ </a:t>
            </a:r>
            <a:r>
              <a:rPr lang="en-US" sz="2000" dirty="0" err="1"/>
              <a:t>adalah</a:t>
            </a:r>
            <a:r>
              <a:rPr lang="en-US" sz="2000" dirty="0"/>
              <a:t> </a:t>
            </a:r>
            <a:r>
              <a:rPr lang="en-US" sz="2000" dirty="0" err="1"/>
              <a:t>menyediakan</a:t>
            </a:r>
            <a:r>
              <a:rPr lang="en-US" sz="2000" dirty="0"/>
              <a:t> </a:t>
            </a:r>
            <a:r>
              <a:rPr lang="en-US" sz="2000" dirty="0" err="1"/>
              <a:t>pelayanan</a:t>
            </a:r>
            <a:r>
              <a:rPr lang="en-US" sz="2000" dirty="0"/>
              <a:t> </a:t>
            </a:r>
            <a:r>
              <a:rPr lang="en-US" sz="2000" dirty="0" err="1"/>
              <a:t>kesehatan</a:t>
            </a:r>
            <a:r>
              <a:rPr lang="en-US" sz="2000" dirty="0"/>
              <a:t> mental yang </a:t>
            </a:r>
            <a:r>
              <a:rPr lang="en-US" sz="2000" dirty="0" err="1"/>
              <a:t>layak</a:t>
            </a:r>
            <a:endParaRPr lang="en-US" sz="2000" dirty="0"/>
          </a:p>
          <a:p>
            <a:pPr lvl="1"/>
            <a:r>
              <a:rPr lang="en-US" sz="2000" dirty="0" err="1"/>
              <a:t>Memberikan</a:t>
            </a:r>
            <a:r>
              <a:rPr lang="en-US" sz="2000" dirty="0"/>
              <a:t> </a:t>
            </a:r>
            <a:r>
              <a:rPr lang="en-US" sz="2000" dirty="0" err="1"/>
              <a:t>perawatan</a:t>
            </a:r>
            <a:r>
              <a:rPr lang="en-US" sz="2000" dirty="0"/>
              <a:t> </a:t>
            </a:r>
            <a:r>
              <a:rPr lang="en-US" sz="2000" dirty="0" err="1"/>
              <a:t>ini</a:t>
            </a:r>
            <a:r>
              <a:rPr lang="en-US" sz="2000" dirty="0"/>
              <a:t> </a:t>
            </a:r>
            <a:r>
              <a:rPr lang="en-US" sz="2000" dirty="0" err="1"/>
              <a:t>merupakan</a:t>
            </a:r>
            <a:r>
              <a:rPr lang="en-US" sz="2000" dirty="0"/>
              <a:t> </a:t>
            </a:r>
            <a:r>
              <a:rPr lang="en-US" sz="2000" dirty="0" err="1"/>
              <a:t>kebijakan</a:t>
            </a:r>
            <a:r>
              <a:rPr lang="en-US" sz="2000" dirty="0"/>
              <a:t> yang </a:t>
            </a:r>
            <a:r>
              <a:rPr lang="en-US" sz="2000" i="1" dirty="0"/>
              <a:t>cost-effective</a:t>
            </a:r>
            <a:r>
              <a:rPr lang="en-US" sz="2000" dirty="0"/>
              <a:t>, </a:t>
            </a:r>
            <a:r>
              <a:rPr lang="en-US" sz="2000" dirty="0" err="1"/>
              <a:t>meskipun</a:t>
            </a:r>
            <a:r>
              <a:rPr lang="en-US" sz="2000" dirty="0"/>
              <a:t> </a:t>
            </a:r>
            <a:r>
              <a:rPr lang="en-US" sz="2000" dirty="0" err="1"/>
              <a:t>perhitungannya</a:t>
            </a:r>
            <a:r>
              <a:rPr lang="en-US" sz="2000" dirty="0"/>
              <a:t> 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langsung</a:t>
            </a:r>
            <a:r>
              <a:rPr lang="en-US" sz="2000" dirty="0"/>
              <a:t> </a:t>
            </a:r>
            <a:r>
              <a:rPr lang="en-US" sz="2000" dirty="0" err="1"/>
              <a:t>tampak</a:t>
            </a:r>
            <a:endParaRPr lang="en-US" sz="2000" dirty="0"/>
          </a:p>
          <a:p>
            <a:r>
              <a:rPr lang="en-US" sz="2400" dirty="0" err="1"/>
              <a:t>Apa</a:t>
            </a:r>
            <a:r>
              <a:rPr lang="en-US" sz="2400" dirty="0"/>
              <a:t> </a:t>
            </a:r>
            <a:r>
              <a:rPr lang="en-US" sz="2400" dirty="0" err="1"/>
              <a:t>sebenarnya</a:t>
            </a:r>
            <a:r>
              <a:rPr lang="en-US" sz="2400" dirty="0"/>
              <a:t> </a:t>
            </a:r>
            <a:r>
              <a:rPr lang="en-US" sz="2400" dirty="0" err="1"/>
              <a:t>penyebab</a:t>
            </a:r>
            <a:r>
              <a:rPr lang="en-US" sz="2400" dirty="0"/>
              <a:t> </a:t>
            </a:r>
            <a:r>
              <a:rPr lang="en-US" sz="2400" dirty="0" err="1"/>
              <a:t>utama</a:t>
            </a:r>
            <a:r>
              <a:rPr lang="en-US" sz="2400" dirty="0"/>
              <a:t> </a:t>
            </a:r>
            <a:r>
              <a:rPr lang="en-US" sz="2400" dirty="0" err="1"/>
              <a:t>ketidakbahagiaan</a:t>
            </a:r>
            <a:r>
              <a:rPr lang="en-US" sz="2400" dirty="0"/>
              <a:t>?</a:t>
            </a:r>
          </a:p>
          <a:p>
            <a:pPr lvl="1"/>
            <a:r>
              <a:rPr lang="en-US" sz="2000" i="1" dirty="0"/>
              <a:t>Hyper-consumerism</a:t>
            </a:r>
          </a:p>
          <a:p>
            <a:pPr lvl="1"/>
            <a:r>
              <a:rPr lang="en-US" sz="2000" i="1" dirty="0"/>
              <a:t>Hedonic treadmill </a:t>
            </a:r>
            <a:r>
              <a:rPr lang="en-US" sz="2000" dirty="0"/>
              <a:t>(Layard 2005) </a:t>
            </a:r>
            <a:r>
              <a:rPr lang="en-US" sz="2000" dirty="0">
                <a:sym typeface="Wingdings" panose="05000000000000000000" pitchFamily="2" charset="2"/>
              </a:rPr>
              <a:t> more money, more expectations and more desires…</a:t>
            </a:r>
          </a:p>
          <a:p>
            <a:pPr lvl="1"/>
            <a:r>
              <a:rPr lang="en-US" sz="2000" i="1" dirty="0">
                <a:sym typeface="Wingdings" panose="05000000000000000000" pitchFamily="2" charset="2"/>
              </a:rPr>
              <a:t>Affluenza </a:t>
            </a:r>
            <a:r>
              <a:rPr lang="en-US" sz="2000" dirty="0">
                <a:sym typeface="Wingdings" panose="05000000000000000000" pitchFamily="2" charset="2"/>
              </a:rPr>
              <a:t>(James 2008)  </a:t>
            </a:r>
            <a:r>
              <a:rPr lang="en-US" sz="2000" dirty="0" err="1">
                <a:sym typeface="Wingdings" panose="05000000000000000000" pitchFamily="2" charset="2"/>
              </a:rPr>
              <a:t>obsesi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berlebihan</a:t>
            </a:r>
            <a:r>
              <a:rPr lang="en-US" sz="2000" dirty="0">
                <a:sym typeface="Wingdings" panose="05000000000000000000" pitchFamily="2" charset="2"/>
              </a:rPr>
              <a:t> pada </a:t>
            </a:r>
            <a:r>
              <a:rPr lang="en-US" sz="2000" dirty="0" err="1">
                <a:sym typeface="Wingdings" panose="05000000000000000000" pitchFamily="2" charset="2"/>
              </a:rPr>
              <a:t>materi</a:t>
            </a:r>
            <a:r>
              <a:rPr lang="en-US" sz="2000" dirty="0">
                <a:sym typeface="Wingdings" panose="05000000000000000000" pitchFamily="2" charset="2"/>
              </a:rPr>
              <a:t> dan </a:t>
            </a:r>
            <a:r>
              <a:rPr lang="en-US" sz="2000" dirty="0" err="1">
                <a:sym typeface="Wingdings" panose="05000000000000000000" pitchFamily="2" charset="2"/>
              </a:rPr>
              <a:t>rendahnya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keinginan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untuk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berafiliasi</a:t>
            </a: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40670067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/>
          <p:cNvSpPr>
            <a:spLocks noGrp="1"/>
          </p:cNvSpPr>
          <p:nvPr>
            <p:ph type="title"/>
          </p:nvPr>
        </p:nvSpPr>
        <p:spPr>
          <a:xfrm>
            <a:off x="3200400" y="274638"/>
            <a:ext cx="70104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Dudukan Isi 2"/>
          <p:cNvSpPr>
            <a:spLocks noGrp="1"/>
          </p:cNvSpPr>
          <p:nvPr>
            <p:ph idx="1"/>
          </p:nvPr>
        </p:nvSpPr>
        <p:spPr>
          <a:xfrm>
            <a:off x="1828800" y="2438400"/>
            <a:ext cx="8382000" cy="2438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200" dirty="0">
                <a:solidFill>
                  <a:schemeClr val="bg1"/>
                </a:solidFill>
              </a:rPr>
              <a:t>“Small wonder our national spirit is husk empty. We have </a:t>
            </a:r>
            <a:r>
              <a:rPr lang="en-US" sz="2200" b="1" u="sng" dirty="0">
                <a:solidFill>
                  <a:schemeClr val="bg1"/>
                </a:solidFill>
              </a:rPr>
              <a:t>more information </a:t>
            </a:r>
            <a:r>
              <a:rPr lang="en-US" sz="2200" dirty="0">
                <a:solidFill>
                  <a:schemeClr val="bg1"/>
                </a:solidFill>
              </a:rPr>
              <a:t>but </a:t>
            </a:r>
            <a:r>
              <a:rPr lang="en-US" sz="2200" b="1" u="sng" dirty="0">
                <a:solidFill>
                  <a:schemeClr val="bg1"/>
                </a:solidFill>
              </a:rPr>
              <a:t>less knowledge</a:t>
            </a:r>
            <a:r>
              <a:rPr lang="en-US" sz="2200" dirty="0">
                <a:solidFill>
                  <a:schemeClr val="bg1"/>
                </a:solidFill>
              </a:rPr>
              <a:t>. </a:t>
            </a:r>
            <a:r>
              <a:rPr lang="en-US" sz="2200" b="1" u="sng" dirty="0">
                <a:solidFill>
                  <a:schemeClr val="bg1"/>
                </a:solidFill>
              </a:rPr>
              <a:t>More communication </a:t>
            </a:r>
            <a:r>
              <a:rPr lang="en-US" sz="2200" dirty="0">
                <a:solidFill>
                  <a:schemeClr val="bg1"/>
                </a:solidFill>
              </a:rPr>
              <a:t>but </a:t>
            </a:r>
            <a:r>
              <a:rPr lang="en-US" sz="2200" b="1" u="sng" dirty="0">
                <a:solidFill>
                  <a:schemeClr val="bg1"/>
                </a:solidFill>
              </a:rPr>
              <a:t>less community</a:t>
            </a:r>
            <a:r>
              <a:rPr lang="en-US" sz="2200" dirty="0">
                <a:solidFill>
                  <a:schemeClr val="bg1"/>
                </a:solidFill>
              </a:rPr>
              <a:t>. </a:t>
            </a:r>
            <a:r>
              <a:rPr lang="en-US" sz="2200" b="1" u="sng" dirty="0">
                <a:solidFill>
                  <a:schemeClr val="bg1"/>
                </a:solidFill>
              </a:rPr>
              <a:t>More goods</a:t>
            </a:r>
            <a:r>
              <a:rPr lang="en-US" sz="2200" dirty="0">
                <a:solidFill>
                  <a:schemeClr val="bg1"/>
                </a:solidFill>
              </a:rPr>
              <a:t> but </a:t>
            </a:r>
            <a:r>
              <a:rPr lang="en-US" sz="2200" b="1" u="sng" dirty="0">
                <a:solidFill>
                  <a:schemeClr val="bg1"/>
                </a:solidFill>
              </a:rPr>
              <a:t>less goodwill</a:t>
            </a:r>
            <a:r>
              <a:rPr lang="en-US" sz="2200" dirty="0">
                <a:solidFill>
                  <a:schemeClr val="bg1"/>
                </a:solidFill>
              </a:rPr>
              <a:t>. More of virtually everything save that which the human spirit requires. So distracted have we become </a:t>
            </a:r>
            <a:r>
              <a:rPr lang="en-US" sz="2200" b="1" u="sng" dirty="0">
                <a:solidFill>
                  <a:schemeClr val="bg1"/>
                </a:solidFill>
              </a:rPr>
              <a:t>sating this new need or that material appetite</a:t>
            </a:r>
            <a:r>
              <a:rPr lang="en-US" sz="2200" dirty="0">
                <a:solidFill>
                  <a:schemeClr val="bg1"/>
                </a:solidFill>
              </a:rPr>
              <a:t>, we hardly noticed </a:t>
            </a:r>
            <a:r>
              <a:rPr lang="en-US" sz="2200" b="1" u="sng" dirty="0">
                <a:solidFill>
                  <a:schemeClr val="bg1"/>
                </a:solidFill>
              </a:rPr>
              <a:t>the departure of happiness</a:t>
            </a:r>
            <a:r>
              <a:rPr lang="en-US" sz="2200" dirty="0">
                <a:solidFill>
                  <a:schemeClr val="bg1"/>
                </a:solidFill>
              </a:rPr>
              <a:t>” </a:t>
            </a:r>
          </a:p>
          <a:p>
            <a:pPr marL="0" indent="0">
              <a:buNone/>
            </a:pPr>
            <a:endParaRPr lang="en-US" sz="22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2200" dirty="0">
                <a:solidFill>
                  <a:schemeClr val="bg1"/>
                </a:solidFill>
              </a:rPr>
              <a:t>Randall Robinson, The Debt: What America owes to Black (2000)</a:t>
            </a:r>
            <a:br>
              <a:rPr lang="en-US" sz="2200" dirty="0">
                <a:solidFill>
                  <a:schemeClr val="bg1"/>
                </a:solidFill>
              </a:rPr>
            </a:br>
            <a:endParaRPr lang="en-US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6616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78904"/>
            <a:ext cx="10972800" cy="960438"/>
          </a:xfrm>
        </p:spPr>
        <p:txBody>
          <a:bodyPr/>
          <a:lstStyle/>
          <a:p>
            <a:pPr algn="l"/>
            <a:r>
              <a:rPr lang="en-GB" b="1" dirty="0" err="1"/>
              <a:t>Uang</a:t>
            </a:r>
            <a:r>
              <a:rPr lang="en-GB" b="1" dirty="0"/>
              <a:t> = </a:t>
            </a:r>
            <a:r>
              <a:rPr lang="en-GB" b="1" dirty="0" err="1"/>
              <a:t>bahagia</a:t>
            </a:r>
            <a:r>
              <a:rPr lang="en-GB" b="1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39342"/>
            <a:ext cx="10972800" cy="4525963"/>
          </a:xfrm>
        </p:spPr>
        <p:txBody>
          <a:bodyPr/>
          <a:lstStyle/>
          <a:p>
            <a:r>
              <a:rPr lang="en-US" sz="2400" dirty="0" err="1"/>
              <a:t>Hubungan</a:t>
            </a:r>
            <a:r>
              <a:rPr lang="en-US" sz="2400" dirty="0"/>
              <a:t> </a:t>
            </a:r>
            <a:r>
              <a:rPr lang="en-US" sz="2400" dirty="0" err="1"/>
              <a:t>antara</a:t>
            </a:r>
            <a:r>
              <a:rPr lang="en-US" sz="2400" dirty="0"/>
              <a:t> </a:t>
            </a:r>
            <a:r>
              <a:rPr lang="en-US" sz="2400" i="1" dirty="0"/>
              <a:t>gross domestic product </a:t>
            </a:r>
            <a:r>
              <a:rPr lang="en-US" sz="2400" dirty="0"/>
              <a:t>(GDP)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kebahagiaan</a:t>
            </a:r>
            <a:r>
              <a:rPr lang="en-US" sz="2400" dirty="0"/>
              <a:t> </a:t>
            </a:r>
            <a:r>
              <a:rPr lang="en-US" sz="2400" dirty="0" err="1"/>
              <a:t>bukan</a:t>
            </a:r>
            <a:r>
              <a:rPr lang="en-US" sz="2400" dirty="0"/>
              <a:t> linier, </a:t>
            </a:r>
            <a:r>
              <a:rPr lang="en-US" sz="2400" dirty="0" err="1"/>
              <a:t>tapi</a:t>
            </a:r>
            <a:r>
              <a:rPr lang="en-US" sz="2400" dirty="0"/>
              <a:t> </a:t>
            </a:r>
            <a:r>
              <a:rPr lang="en-US" sz="2400" i="1" dirty="0"/>
              <a:t>curve-linear</a:t>
            </a:r>
          </a:p>
          <a:p>
            <a:pPr lvl="1"/>
            <a:r>
              <a:rPr lang="en-US" sz="2000" dirty="0"/>
              <a:t>Banyak </a:t>
            </a:r>
            <a:r>
              <a:rPr lang="en-US" sz="2000" dirty="0" err="1"/>
              <a:t>bukti</a:t>
            </a:r>
            <a:r>
              <a:rPr lang="en-US" sz="2000" dirty="0"/>
              <a:t> yang </a:t>
            </a:r>
            <a:r>
              <a:rPr lang="en-US" sz="2000" dirty="0" err="1"/>
              <a:t>menunjukkan</a:t>
            </a:r>
            <a:r>
              <a:rPr lang="en-US" sz="2000" dirty="0"/>
              <a:t> </a:t>
            </a:r>
            <a:r>
              <a:rPr lang="en-US" sz="2000" dirty="0" err="1"/>
              <a:t>kemiskinan</a:t>
            </a:r>
            <a:r>
              <a:rPr lang="en-US" sz="2000" dirty="0"/>
              <a:t> </a:t>
            </a:r>
            <a:r>
              <a:rPr lang="en-US" sz="2000" dirty="0" err="1"/>
              <a:t>membuat</a:t>
            </a:r>
            <a:r>
              <a:rPr lang="en-US" sz="2000" dirty="0"/>
              <a:t> </a:t>
            </a:r>
            <a:r>
              <a:rPr lang="en-US" sz="2000" dirty="0" err="1"/>
              <a:t>kita</a:t>
            </a:r>
            <a:r>
              <a:rPr lang="en-US" sz="2000" dirty="0"/>
              <a:t> 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bahagia</a:t>
            </a:r>
            <a:r>
              <a:rPr lang="en-US" sz="2000" dirty="0"/>
              <a:t>, </a:t>
            </a:r>
            <a:r>
              <a:rPr lang="en-US" sz="2000" dirty="0" err="1"/>
              <a:t>namun</a:t>
            </a:r>
            <a:r>
              <a:rPr lang="en-US" sz="2000" dirty="0"/>
              <a:t> pada </a:t>
            </a:r>
            <a:r>
              <a:rPr lang="en-US" sz="2000" dirty="0" err="1"/>
              <a:t>masyarakat</a:t>
            </a:r>
            <a:r>
              <a:rPr lang="en-US" sz="2000" dirty="0"/>
              <a:t> yang </a:t>
            </a:r>
            <a:r>
              <a:rPr lang="en-US" sz="2000" i="1" dirty="0"/>
              <a:t>predominantly </a:t>
            </a:r>
            <a:r>
              <a:rPr lang="en-US" sz="2000" dirty="0" err="1"/>
              <a:t>berada</a:t>
            </a:r>
            <a:r>
              <a:rPr lang="en-US" sz="2000" dirty="0"/>
              <a:t> </a:t>
            </a:r>
            <a:r>
              <a:rPr lang="en-US" sz="2000" dirty="0" err="1"/>
              <a:t>diatas</a:t>
            </a:r>
            <a:r>
              <a:rPr lang="en-US" sz="2000" dirty="0"/>
              <a:t> </a:t>
            </a:r>
            <a:r>
              <a:rPr lang="en-US" sz="2000" dirty="0" err="1"/>
              <a:t>kemiskinan</a:t>
            </a:r>
            <a:r>
              <a:rPr lang="en-US" sz="2000" dirty="0"/>
              <a:t> </a:t>
            </a:r>
            <a:r>
              <a:rPr lang="en-US" sz="2000" dirty="0" err="1"/>
              <a:t>absolut</a:t>
            </a:r>
            <a:r>
              <a:rPr lang="en-US" sz="2000" dirty="0"/>
              <a:t>, </a:t>
            </a:r>
            <a:r>
              <a:rPr lang="en-US" sz="2000" dirty="0" err="1"/>
              <a:t>penambahan</a:t>
            </a:r>
            <a:r>
              <a:rPr lang="en-US" sz="2000" dirty="0"/>
              <a:t> </a:t>
            </a:r>
            <a:r>
              <a:rPr lang="en-US" sz="2000" dirty="0" err="1"/>
              <a:t>pendapatan</a:t>
            </a:r>
            <a:r>
              <a:rPr lang="en-US" sz="2000" dirty="0"/>
              <a:t> 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berefek</a:t>
            </a:r>
            <a:r>
              <a:rPr lang="en-US" sz="2000" dirty="0"/>
              <a:t> pada </a:t>
            </a:r>
            <a:r>
              <a:rPr lang="en-US" sz="2000" dirty="0" err="1"/>
              <a:t>bertambahnya</a:t>
            </a:r>
            <a:r>
              <a:rPr lang="en-US" sz="2000" dirty="0"/>
              <a:t> </a:t>
            </a:r>
            <a:r>
              <a:rPr lang="en-US" sz="2000" dirty="0" err="1"/>
              <a:t>kebahagiaan</a:t>
            </a:r>
            <a:endParaRPr lang="en-US" sz="2000" dirty="0"/>
          </a:p>
          <a:p>
            <a:pPr lvl="1"/>
            <a:r>
              <a:rPr lang="en-US" sz="2000" dirty="0"/>
              <a:t>Negara-negara yang </a:t>
            </a:r>
            <a:r>
              <a:rPr lang="en-US" sz="2000" dirty="0" err="1"/>
              <a:t>mengalami</a:t>
            </a:r>
            <a:r>
              <a:rPr lang="en-US" sz="2000" dirty="0"/>
              <a:t> </a:t>
            </a:r>
            <a:r>
              <a:rPr lang="en-US" sz="2000" dirty="0" err="1"/>
              <a:t>krisis</a:t>
            </a:r>
            <a:r>
              <a:rPr lang="en-US" sz="2000" dirty="0"/>
              <a:t> </a:t>
            </a:r>
            <a:r>
              <a:rPr lang="en-US" sz="2000" dirty="0" err="1"/>
              <a:t>ekonomi</a:t>
            </a:r>
            <a:r>
              <a:rPr lang="en-US" sz="2000" dirty="0"/>
              <a:t>, </a:t>
            </a:r>
            <a:r>
              <a:rPr lang="en-US" sz="2000" dirty="0" err="1"/>
              <a:t>ketika</a:t>
            </a:r>
            <a:r>
              <a:rPr lang="en-US" sz="2000" dirty="0"/>
              <a:t> </a:t>
            </a:r>
            <a:r>
              <a:rPr lang="en-US" sz="2000" dirty="0" err="1"/>
              <a:t>ekonominya</a:t>
            </a:r>
            <a:r>
              <a:rPr lang="en-US" sz="2000" dirty="0"/>
              <a:t> </a:t>
            </a:r>
            <a:r>
              <a:rPr lang="en-US" sz="2000" dirty="0" err="1"/>
              <a:t>membaik</a:t>
            </a:r>
            <a:r>
              <a:rPr lang="en-US" sz="2000" dirty="0"/>
              <a:t> </a:t>
            </a:r>
            <a:r>
              <a:rPr lang="en-US" sz="2000" dirty="0" err="1"/>
              <a:t>hanya</a:t>
            </a:r>
            <a:r>
              <a:rPr lang="en-US" sz="2000" dirty="0"/>
              <a:t> </a:t>
            </a:r>
            <a:r>
              <a:rPr lang="en-US" sz="2000" dirty="0" err="1"/>
              <a:t>berefek</a:t>
            </a:r>
            <a:r>
              <a:rPr lang="en-US" sz="2000" dirty="0"/>
              <a:t> </a:t>
            </a:r>
            <a:r>
              <a:rPr lang="en-US" sz="2000" dirty="0" err="1"/>
              <a:t>sedikit</a:t>
            </a:r>
            <a:r>
              <a:rPr lang="en-US" sz="2000" dirty="0"/>
              <a:t> pada </a:t>
            </a:r>
            <a:r>
              <a:rPr lang="en-US" sz="2000" dirty="0" err="1"/>
              <a:t>membaiknya</a:t>
            </a:r>
            <a:r>
              <a:rPr lang="en-US" sz="2000" dirty="0"/>
              <a:t> </a:t>
            </a:r>
            <a:r>
              <a:rPr lang="en-US" sz="2000" i="1" dirty="0"/>
              <a:t>perceived happiness </a:t>
            </a:r>
            <a:endParaRPr lang="en-US" sz="2000" dirty="0"/>
          </a:p>
          <a:p>
            <a:r>
              <a:rPr lang="en-US" sz="2400" dirty="0"/>
              <a:t>Negara yang </a:t>
            </a:r>
            <a:r>
              <a:rPr lang="en-US" sz="2400" dirty="0" err="1"/>
              <a:t>masyarakat</a:t>
            </a:r>
            <a:r>
              <a:rPr lang="en-US" sz="2400" dirty="0"/>
              <a:t> yang </a:t>
            </a:r>
            <a:r>
              <a:rPr lang="en-US" sz="2400" dirty="0" err="1"/>
              <a:t>bahagia</a:t>
            </a:r>
            <a:r>
              <a:rPr lang="en-US" sz="2400" dirty="0"/>
              <a:t> </a:t>
            </a:r>
            <a:r>
              <a:rPr lang="en-US" sz="2400" dirty="0" err="1"/>
              <a:t>determinan</a:t>
            </a:r>
            <a:r>
              <a:rPr lang="en-US" sz="2400" dirty="0"/>
              <a:t> </a:t>
            </a:r>
            <a:r>
              <a:rPr lang="en-US" sz="2400" dirty="0" err="1"/>
              <a:t>kebahagiaannya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; modal </a:t>
            </a:r>
            <a:r>
              <a:rPr lang="en-US" sz="2400" dirty="0" err="1"/>
              <a:t>sosial</a:t>
            </a:r>
            <a:r>
              <a:rPr lang="en-US" sz="2400" dirty="0"/>
              <a:t> yang </a:t>
            </a:r>
            <a:r>
              <a:rPr lang="en-US" sz="2400" dirty="0" err="1"/>
              <a:t>baik</a:t>
            </a:r>
            <a:r>
              <a:rPr lang="en-US" sz="2400" dirty="0"/>
              <a:t>, </a:t>
            </a:r>
            <a:r>
              <a:rPr lang="en-US" sz="2400" dirty="0" err="1"/>
              <a:t>kesenjangan</a:t>
            </a:r>
            <a:r>
              <a:rPr lang="en-US" sz="2400" dirty="0"/>
              <a:t> yang </a:t>
            </a:r>
            <a:r>
              <a:rPr lang="en-US" sz="2400" dirty="0" err="1"/>
              <a:t>rendah</a:t>
            </a:r>
            <a:r>
              <a:rPr lang="en-US" sz="2400" dirty="0"/>
              <a:t>, </a:t>
            </a:r>
            <a:r>
              <a:rPr lang="en-US" sz="2400" dirty="0" err="1"/>
              <a:t>kebijakan</a:t>
            </a:r>
            <a:r>
              <a:rPr lang="en-US" sz="2400" dirty="0"/>
              <a:t> </a:t>
            </a:r>
            <a:r>
              <a:rPr lang="en-US" sz="2400" i="1" dirty="0"/>
              <a:t>income maintenance </a:t>
            </a:r>
            <a:r>
              <a:rPr lang="en-US" sz="2400" dirty="0"/>
              <a:t>yang </a:t>
            </a:r>
            <a:r>
              <a:rPr lang="en-US" sz="2400" dirty="0" err="1"/>
              <a:t>kuat</a:t>
            </a:r>
            <a:r>
              <a:rPr lang="en-US" sz="2400" dirty="0"/>
              <a:t> dan </a:t>
            </a:r>
            <a:r>
              <a:rPr lang="en-US" sz="2400" dirty="0" err="1"/>
              <a:t>biaya</a:t>
            </a:r>
            <a:r>
              <a:rPr lang="en-US" sz="2400" dirty="0"/>
              <a:t> </a:t>
            </a:r>
            <a:r>
              <a:rPr lang="en-US" sz="2400" dirty="0" err="1"/>
              <a:t>pengasuhan</a:t>
            </a:r>
            <a:r>
              <a:rPr lang="en-US" sz="2400" dirty="0"/>
              <a:t> </a:t>
            </a:r>
            <a:r>
              <a:rPr lang="en-US" sz="2400" dirty="0" err="1"/>
              <a:t>anak</a:t>
            </a:r>
            <a:r>
              <a:rPr lang="en-US" sz="2400" dirty="0"/>
              <a:t> yang </a:t>
            </a:r>
            <a:r>
              <a:rPr lang="en-US" sz="2400" dirty="0" err="1"/>
              <a:t>rendah</a:t>
            </a:r>
            <a:endParaRPr lang="en-US" sz="2400" dirty="0"/>
          </a:p>
          <a:p>
            <a:pPr lvl="1"/>
            <a:r>
              <a:rPr lang="en-US" sz="2000" dirty="0" err="1"/>
              <a:t>Termasuk</a:t>
            </a:r>
            <a:r>
              <a:rPr lang="en-US" sz="2000" dirty="0"/>
              <a:t> juga </a:t>
            </a:r>
            <a:r>
              <a:rPr lang="en-US" sz="2000" i="1" dirty="0"/>
              <a:t>domestic intimacy</a:t>
            </a:r>
            <a:r>
              <a:rPr lang="en-US" sz="2000" dirty="0"/>
              <a:t>, </a:t>
            </a:r>
            <a:r>
              <a:rPr lang="en-US" sz="2000" dirty="0" err="1"/>
              <a:t>afiliasi</a:t>
            </a:r>
            <a:r>
              <a:rPr lang="en-US" sz="2000" dirty="0"/>
              <a:t> </a:t>
            </a:r>
            <a:r>
              <a:rPr lang="en-US" sz="2000" dirty="0" err="1"/>
              <a:t>religius</a:t>
            </a:r>
            <a:r>
              <a:rPr lang="en-US" sz="2000" dirty="0"/>
              <a:t> dan status </a:t>
            </a:r>
            <a:r>
              <a:rPr lang="en-US" sz="2000" dirty="0" err="1"/>
              <a:t>pekerjaan</a:t>
            </a:r>
            <a:r>
              <a:rPr lang="en-US" sz="2000" dirty="0"/>
              <a:t> (Myers 2002)</a:t>
            </a:r>
          </a:p>
          <a:p>
            <a:pPr lvl="1"/>
            <a:r>
              <a:rPr lang="en-US" sz="2000" dirty="0" err="1"/>
              <a:t>Masuk</a:t>
            </a:r>
            <a:r>
              <a:rPr lang="en-US" sz="2000" dirty="0"/>
              <a:t> </a:t>
            </a:r>
            <a:r>
              <a:rPr lang="en-US" sz="2000" dirty="0" err="1"/>
              <a:t>akal</a:t>
            </a:r>
            <a:r>
              <a:rPr lang="en-US" sz="2000" dirty="0"/>
              <a:t> </a:t>
            </a:r>
            <a:r>
              <a:rPr lang="en-US" sz="2000" dirty="0" err="1"/>
              <a:t>karena</a:t>
            </a:r>
            <a:r>
              <a:rPr lang="en-US" sz="2000" dirty="0"/>
              <a:t> modal </a:t>
            </a:r>
            <a:r>
              <a:rPr lang="en-US" sz="2000" dirty="0" err="1"/>
              <a:t>sosial</a:t>
            </a:r>
            <a:r>
              <a:rPr lang="en-US" sz="2000" dirty="0"/>
              <a:t> </a:t>
            </a:r>
            <a:r>
              <a:rPr lang="en-US" sz="2000" dirty="0" err="1"/>
              <a:t>ditemukan</a:t>
            </a:r>
            <a:r>
              <a:rPr lang="en-US" sz="2000" dirty="0"/>
              <a:t> </a:t>
            </a:r>
            <a:r>
              <a:rPr lang="en-US" sz="2000" dirty="0" err="1"/>
              <a:t>sebagai</a:t>
            </a:r>
            <a:r>
              <a:rPr lang="en-US" sz="2000" dirty="0"/>
              <a:t> </a:t>
            </a:r>
            <a:r>
              <a:rPr lang="en-US" sz="2000" dirty="0" err="1"/>
              <a:t>prediktor</a:t>
            </a:r>
            <a:r>
              <a:rPr lang="en-US" sz="2000" dirty="0"/>
              <a:t> yang </a:t>
            </a:r>
            <a:r>
              <a:rPr lang="en-US" sz="2000" dirty="0" err="1"/>
              <a:t>substansial</a:t>
            </a:r>
            <a:r>
              <a:rPr lang="en-US" sz="2000" dirty="0"/>
              <a:t> </a:t>
            </a:r>
            <a:r>
              <a:rPr lang="en-US" sz="2000" dirty="0" err="1"/>
              <a:t>atas</a:t>
            </a:r>
            <a:r>
              <a:rPr lang="en-US" sz="2000" dirty="0"/>
              <a:t> status </a:t>
            </a:r>
            <a:r>
              <a:rPr lang="en-US" sz="2000" dirty="0" err="1"/>
              <a:t>kesehatan</a:t>
            </a:r>
            <a:r>
              <a:rPr lang="en-US" sz="2000" dirty="0"/>
              <a:t> (</a:t>
            </a:r>
            <a:r>
              <a:rPr lang="en-US" sz="2000" dirty="0" err="1"/>
              <a:t>fisik</a:t>
            </a:r>
            <a:r>
              <a:rPr lang="en-US" sz="2000" dirty="0"/>
              <a:t> dan mental) </a:t>
            </a:r>
            <a:r>
              <a:rPr lang="en-US" sz="2000" dirty="0" err="1"/>
              <a:t>masyarakat</a:t>
            </a:r>
            <a:endParaRPr lang="en-US" sz="2000" dirty="0"/>
          </a:p>
          <a:p>
            <a:pPr lvl="1"/>
            <a:r>
              <a:rPr lang="en-US" sz="2000" dirty="0" err="1"/>
              <a:t>Dukungan</a:t>
            </a:r>
            <a:r>
              <a:rPr lang="en-US" sz="2000" dirty="0"/>
              <a:t> </a:t>
            </a:r>
            <a:r>
              <a:rPr lang="en-US" sz="2000" dirty="0" err="1"/>
              <a:t>sosial</a:t>
            </a:r>
            <a:r>
              <a:rPr lang="en-US" sz="2000" dirty="0"/>
              <a:t> dan </a:t>
            </a:r>
            <a:r>
              <a:rPr lang="en-US" sz="2000" i="1" dirty="0"/>
              <a:t>social ties </a:t>
            </a:r>
            <a:r>
              <a:rPr lang="en-US" sz="2000" dirty="0" err="1"/>
              <a:t>adalah</a:t>
            </a:r>
            <a:r>
              <a:rPr lang="en-US" sz="2000" dirty="0"/>
              <a:t> </a:t>
            </a:r>
            <a:r>
              <a:rPr lang="en-US" sz="2000" dirty="0" err="1"/>
              <a:t>prediktor</a:t>
            </a:r>
            <a:r>
              <a:rPr lang="en-US" sz="2000" dirty="0"/>
              <a:t> </a:t>
            </a:r>
            <a:r>
              <a:rPr lang="en-US" sz="2000" dirty="0" err="1"/>
              <a:t>utama</a:t>
            </a:r>
            <a:r>
              <a:rPr lang="en-US" sz="2000" dirty="0"/>
              <a:t> </a:t>
            </a:r>
            <a:r>
              <a:rPr lang="en-US" sz="2000" dirty="0" err="1"/>
              <a:t>depresi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989340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960438"/>
          </a:xfrm>
        </p:spPr>
        <p:txBody>
          <a:bodyPr/>
          <a:lstStyle/>
          <a:p>
            <a:pPr algn="l"/>
            <a:r>
              <a:rPr lang="en-GB" b="1" dirty="0" err="1"/>
              <a:t>Interaksi</a:t>
            </a:r>
            <a:r>
              <a:rPr lang="en-GB" b="1" dirty="0"/>
              <a:t> </a:t>
            </a:r>
            <a:r>
              <a:rPr lang="en-GB" b="1" dirty="0" err="1"/>
              <a:t>kesehatan</a:t>
            </a:r>
            <a:r>
              <a:rPr lang="en-GB" b="1" dirty="0"/>
              <a:t> </a:t>
            </a:r>
            <a:r>
              <a:rPr lang="en-GB" b="1" dirty="0" err="1"/>
              <a:t>fisik</a:t>
            </a:r>
            <a:r>
              <a:rPr lang="en-GB" b="1" dirty="0"/>
              <a:t> - mental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8"/>
            <a:ext cx="10972800" cy="4525963"/>
          </a:xfrm>
        </p:spPr>
        <p:txBody>
          <a:bodyPr/>
          <a:lstStyle/>
          <a:p>
            <a:r>
              <a:rPr lang="en-US" sz="2400" dirty="0" err="1"/>
              <a:t>Interaksi</a:t>
            </a:r>
            <a:r>
              <a:rPr lang="en-US" sz="2400" dirty="0"/>
              <a:t> </a:t>
            </a:r>
            <a:r>
              <a:rPr lang="en-US" sz="2400" dirty="0" err="1"/>
              <a:t>kesehatan</a:t>
            </a:r>
            <a:r>
              <a:rPr lang="en-US" sz="2400" dirty="0"/>
              <a:t> </a:t>
            </a:r>
            <a:r>
              <a:rPr lang="en-US" sz="2400" dirty="0" err="1"/>
              <a:t>fisik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kesehatan</a:t>
            </a:r>
            <a:r>
              <a:rPr lang="en-US" sz="2400" dirty="0"/>
              <a:t> mental </a:t>
            </a:r>
            <a:r>
              <a:rPr lang="en-US" sz="2400" dirty="0" err="1"/>
              <a:t>umumnya</a:t>
            </a:r>
            <a:r>
              <a:rPr lang="en-US" sz="2400" dirty="0"/>
              <a:t> </a:t>
            </a:r>
            <a:r>
              <a:rPr lang="en-US" sz="2400" dirty="0" err="1"/>
              <a:t>dijelaskan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dua</a:t>
            </a:r>
            <a:r>
              <a:rPr lang="en-US" sz="2400" dirty="0"/>
              <a:t> </a:t>
            </a:r>
            <a:r>
              <a:rPr lang="en-US" sz="2400" dirty="0" err="1"/>
              <a:t>pendekatan</a:t>
            </a:r>
            <a:endParaRPr lang="en-US" sz="2400" dirty="0"/>
          </a:p>
          <a:p>
            <a:pPr lvl="1"/>
            <a:r>
              <a:rPr lang="en-US" sz="2000" dirty="0" err="1"/>
              <a:t>Pendekatan</a:t>
            </a:r>
            <a:r>
              <a:rPr lang="en-US" sz="2000" dirty="0"/>
              <a:t> </a:t>
            </a:r>
            <a:r>
              <a:rPr lang="en-US" sz="2000" dirty="0" err="1"/>
              <a:t>kausal</a:t>
            </a:r>
            <a:r>
              <a:rPr lang="en-US" sz="2000" dirty="0"/>
              <a:t> (</a:t>
            </a:r>
            <a:r>
              <a:rPr lang="en-US" sz="2000" i="1" dirty="0"/>
              <a:t>biological monism</a:t>
            </a:r>
            <a:r>
              <a:rPr lang="en-US" sz="2000" dirty="0"/>
              <a:t>) </a:t>
            </a:r>
            <a:r>
              <a:rPr lang="en-US" sz="2000" dirty="0">
                <a:sym typeface="Wingdings" panose="05000000000000000000" pitchFamily="2" charset="2"/>
              </a:rPr>
              <a:t> </a:t>
            </a:r>
            <a:r>
              <a:rPr lang="en-US" sz="2000" dirty="0" err="1">
                <a:sym typeface="Wingdings" panose="05000000000000000000" pitchFamily="2" charset="2"/>
              </a:rPr>
              <a:t>paradigma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materialis</a:t>
            </a:r>
            <a:r>
              <a:rPr lang="en-US" sz="2000" dirty="0">
                <a:sym typeface="Wingdings" panose="05000000000000000000" pitchFamily="2" charset="2"/>
              </a:rPr>
              <a:t> yang </a:t>
            </a:r>
            <a:r>
              <a:rPr lang="en-US" sz="2000" dirty="0" err="1">
                <a:sym typeface="Wingdings" panose="05000000000000000000" pitchFamily="2" charset="2"/>
              </a:rPr>
              <a:t>percaya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bahwa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gangguan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kesehatan</a:t>
            </a:r>
            <a:r>
              <a:rPr lang="en-US" sz="2000" dirty="0">
                <a:sym typeface="Wingdings" panose="05000000000000000000" pitchFamily="2" charset="2"/>
              </a:rPr>
              <a:t> (</a:t>
            </a:r>
            <a:r>
              <a:rPr lang="en-US" sz="2000" dirty="0" err="1">
                <a:sym typeface="Wingdings" panose="05000000000000000000" pitchFamily="2" charset="2"/>
              </a:rPr>
              <a:t>fisik</a:t>
            </a:r>
            <a:r>
              <a:rPr lang="en-US" sz="2000" dirty="0">
                <a:sym typeface="Wingdings" panose="05000000000000000000" pitchFamily="2" charset="2"/>
              </a:rPr>
              <a:t> dan mental) </a:t>
            </a:r>
            <a:r>
              <a:rPr lang="en-US" sz="2000" dirty="0" err="1">
                <a:sym typeface="Wingdings" panose="05000000000000000000" pitchFamily="2" charset="2"/>
              </a:rPr>
              <a:t>diakibatkan</a:t>
            </a:r>
            <a:r>
              <a:rPr lang="en-US" sz="2000" dirty="0">
                <a:sym typeface="Wingdings" panose="05000000000000000000" pitchFamily="2" charset="2"/>
              </a:rPr>
              <a:t> oleh </a:t>
            </a:r>
            <a:r>
              <a:rPr lang="en-US" sz="2000" dirty="0" err="1">
                <a:sym typeface="Wingdings" panose="05000000000000000000" pitchFamily="2" charset="2"/>
              </a:rPr>
              <a:t>disfungsi</a:t>
            </a:r>
            <a:r>
              <a:rPr lang="en-US" sz="2000" dirty="0">
                <a:sym typeface="Wingdings" panose="05000000000000000000" pitchFamily="2" charset="2"/>
              </a:rPr>
              <a:t> yang </a:t>
            </a:r>
            <a:r>
              <a:rPr lang="en-US" sz="2000" dirty="0" err="1">
                <a:sym typeface="Wingdings" panose="05000000000000000000" pitchFamily="2" charset="2"/>
              </a:rPr>
              <a:t>dialami</a:t>
            </a:r>
            <a:r>
              <a:rPr lang="en-US" sz="2000" dirty="0">
                <a:sym typeface="Wingdings" panose="05000000000000000000" pitchFamily="2" charset="2"/>
              </a:rPr>
              <a:t> oleh organ/</a:t>
            </a:r>
            <a:r>
              <a:rPr lang="en-US" sz="2000" dirty="0" err="1">
                <a:sym typeface="Wingdings" panose="05000000000000000000" pitchFamily="2" charset="2"/>
              </a:rPr>
              <a:t>sistem</a:t>
            </a:r>
            <a:r>
              <a:rPr lang="en-US" sz="2000" dirty="0">
                <a:sym typeface="Wingdings" panose="05000000000000000000" pitchFamily="2" charset="2"/>
              </a:rPr>
              <a:t> organ </a:t>
            </a:r>
            <a:r>
              <a:rPr lang="en-US" sz="2000" dirty="0" err="1">
                <a:sym typeface="Wingdings" panose="05000000000000000000" pitchFamily="2" charset="2"/>
              </a:rPr>
              <a:t>tertentu</a:t>
            </a:r>
            <a:r>
              <a:rPr lang="en-US" sz="2000" dirty="0">
                <a:sym typeface="Wingdings" panose="05000000000000000000" pitchFamily="2" charset="2"/>
              </a:rPr>
              <a:t>. </a:t>
            </a:r>
            <a:r>
              <a:rPr lang="en-US" sz="2000" dirty="0" err="1">
                <a:sym typeface="Wingdings" panose="05000000000000000000" pitchFamily="2" charset="2"/>
              </a:rPr>
              <a:t>Pendekatan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ini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berasal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dari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i="1" dirty="0">
                <a:sym typeface="Wingdings" panose="05000000000000000000" pitchFamily="2" charset="2"/>
              </a:rPr>
              <a:t>dualism Cartesian</a:t>
            </a:r>
            <a:r>
              <a:rPr lang="en-US" sz="2000" dirty="0">
                <a:sym typeface="Wingdings" panose="05000000000000000000" pitchFamily="2" charset="2"/>
              </a:rPr>
              <a:t> dan </a:t>
            </a:r>
            <a:r>
              <a:rPr lang="en-US" sz="2000" i="1" dirty="0">
                <a:sym typeface="Wingdings" panose="05000000000000000000" pitchFamily="2" charset="2"/>
              </a:rPr>
              <a:t>biomedical assumption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dari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pendekatan</a:t>
            </a:r>
            <a:r>
              <a:rPr lang="en-US" sz="2000" dirty="0">
                <a:sym typeface="Wingdings" panose="05000000000000000000" pitchFamily="2" charset="2"/>
              </a:rPr>
              <a:t> Neo-Kraepelinian</a:t>
            </a:r>
          </a:p>
          <a:p>
            <a:pPr lvl="1"/>
            <a:r>
              <a:rPr lang="en-US" sz="2000" dirty="0" err="1">
                <a:sym typeface="Wingdings" panose="05000000000000000000" pitchFamily="2" charset="2"/>
              </a:rPr>
              <a:t>Pendekatan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i="1" dirty="0">
                <a:sym typeface="Wingdings" panose="05000000000000000000" pitchFamily="2" charset="2"/>
              </a:rPr>
              <a:t>unitary model of health</a:t>
            </a:r>
            <a:r>
              <a:rPr lang="en-US" sz="2000" dirty="0">
                <a:sym typeface="Wingdings" panose="05000000000000000000" pitchFamily="2" charset="2"/>
              </a:rPr>
              <a:t>  </a:t>
            </a:r>
            <a:r>
              <a:rPr lang="en-US" sz="2000" dirty="0" err="1">
                <a:sym typeface="Wingdings" panose="05000000000000000000" pitchFamily="2" charset="2"/>
              </a:rPr>
              <a:t>percaya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bahwa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i="1" dirty="0">
                <a:sym typeface="Wingdings" panose="05000000000000000000" pitchFamily="2" charset="2"/>
              </a:rPr>
              <a:t>individual </a:t>
            </a:r>
            <a:r>
              <a:rPr lang="en-US" sz="2000" dirty="0">
                <a:sym typeface="Wingdings" panose="05000000000000000000" pitchFamily="2" charset="2"/>
              </a:rPr>
              <a:t>dan </a:t>
            </a:r>
            <a:r>
              <a:rPr lang="en-US" sz="2000" i="1" dirty="0">
                <a:sym typeface="Wingdings" panose="05000000000000000000" pitchFamily="2" charset="2"/>
              </a:rPr>
              <a:t>population health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merupakan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interaksi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multifaktor</a:t>
            </a:r>
            <a:r>
              <a:rPr lang="en-US" sz="2000" dirty="0">
                <a:sym typeface="Wingdings" panose="05000000000000000000" pitchFamily="2" charset="2"/>
              </a:rPr>
              <a:t> yang </a:t>
            </a:r>
            <a:r>
              <a:rPr lang="en-US" sz="2000" dirty="0" err="1">
                <a:sym typeface="Wingdings" panose="05000000000000000000" pitchFamily="2" charset="2"/>
              </a:rPr>
              <a:t>meliputi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simtom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somatik</a:t>
            </a:r>
            <a:r>
              <a:rPr lang="en-US" sz="2000" dirty="0">
                <a:sym typeface="Wingdings" panose="05000000000000000000" pitchFamily="2" charset="2"/>
              </a:rPr>
              <a:t>, behavioral, </a:t>
            </a:r>
            <a:r>
              <a:rPr lang="en-US" sz="2000" dirty="0" err="1">
                <a:sym typeface="Wingdings" panose="05000000000000000000" pitchFamily="2" charset="2"/>
              </a:rPr>
              <a:t>kognitif</a:t>
            </a:r>
            <a:r>
              <a:rPr lang="en-US" sz="2000" dirty="0">
                <a:sym typeface="Wingdings" panose="05000000000000000000" pitchFamily="2" charset="2"/>
              </a:rPr>
              <a:t> dan </a:t>
            </a:r>
            <a:r>
              <a:rPr lang="en-US" sz="2000" dirty="0" err="1">
                <a:sym typeface="Wingdings" panose="05000000000000000000" pitchFamily="2" charset="2"/>
              </a:rPr>
              <a:t>emosional</a:t>
            </a:r>
            <a:endParaRPr lang="en-US" sz="20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81783446"/>
      </p:ext>
    </p:extLst>
  </p:cSld>
  <p:clrMapOvr>
    <a:masterClrMapping/>
  </p:clrMapOvr>
</p:sld>
</file>

<file path=ppt/theme/theme1.xml><?xml version="1.0" encoding="utf-8"?>
<a:theme xmlns:a="http://schemas.openxmlformats.org/drawingml/2006/main" name="psiunair_blu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siunair_blue" id="{3C9B8563-235D-4690-93EB-C1E4B836BAD2}" vid="{68C260DF-F481-4FD5-8772-BDB4C507B492}"/>
    </a:ext>
  </a:extLst>
</a:theme>
</file>

<file path=ppt/theme/theme2.xml><?xml version="1.0" encoding="utf-8"?>
<a:theme xmlns:a="http://schemas.openxmlformats.org/drawingml/2006/main" name="Tema Office">
  <a:themeElements>
    <a:clrScheme name="Ka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psiunair_blue</Template>
  <TotalTime>2362</TotalTime>
  <Words>723</Words>
  <Application>Microsoft Office PowerPoint</Application>
  <PresentationFormat>Widescreen</PresentationFormat>
  <Paragraphs>48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Wingdings</vt:lpstr>
      <vt:lpstr>psiunair_blue</vt:lpstr>
      <vt:lpstr>Tema Office</vt:lpstr>
      <vt:lpstr>Pencegahan, promosi kesehatan mental dan the pursuit of happiness</vt:lpstr>
      <vt:lpstr>Pencegahan atau promosi?</vt:lpstr>
      <vt:lpstr>…cont’d</vt:lpstr>
      <vt:lpstr>Tipe-tipe pencegahan</vt:lpstr>
      <vt:lpstr>Estimasi biaya dan kebijakan prevensi</vt:lpstr>
      <vt:lpstr>Arah baru tentang arti bahagia</vt:lpstr>
      <vt:lpstr>PowerPoint Presentation</vt:lpstr>
      <vt:lpstr>Uang = bahagia?</vt:lpstr>
      <vt:lpstr>Interaksi kesehatan fisik - mental</vt:lpstr>
      <vt:lpstr>Literasi kesehatan mental</vt:lpstr>
    </vt:vector>
  </TitlesOfParts>
  <Company>Psikologi Unair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Rizqy Amelia Zein</dc:creator>
  <cp:lastModifiedBy>Rizqy Amelia Zein</cp:lastModifiedBy>
  <cp:revision>48</cp:revision>
  <dcterms:created xsi:type="dcterms:W3CDTF">2014-08-18T09:13:02Z</dcterms:created>
  <dcterms:modified xsi:type="dcterms:W3CDTF">2018-09-21T03:53:52Z</dcterms:modified>
</cp:coreProperties>
</file>